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7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A432C8-69A7-458B-9684-2BFA64B31948}" type="datetime2">
              <a:rPr lang="en-US" smtClean="0"/>
              <a:t>Thursday, March 02,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421840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March 02,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677340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549AC-EB31-477F-92A9-B1988E232878}" type="datetime2">
              <a:rPr lang="en-US" smtClean="0"/>
              <a:t>Thursday, March 02,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4227198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March 02,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1959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March 02,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4607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EBA98F-560C-4997-81C4-81D4D9187EAB}" type="datetime2">
              <a:rPr lang="en-US" smtClean="0"/>
              <a:t>Thursday, March 02,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94164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0972B2-CA5C-437D-87D0-8081271A9E4B}" type="datetime2">
              <a:rPr lang="en-US" smtClean="0"/>
              <a:t>Thursday, March 02,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422126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March 02,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604215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March 02,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777011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March 02,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667911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March 02,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293590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CB818-7379-467D-8E76-EF9D9074A26C}" type="datetime2">
              <a:rPr lang="en-US" smtClean="0"/>
              <a:t>Thursday, March 02, 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53661878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chooltube.com/video/5a1edbbfd2954d06a990/The%20American%20Presidents%20John%20Quincy%20Adams.wm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sz="2800" b="1" dirty="0" smtClean="0"/>
              <a:t>Chapter 12 – The Jacksonian  Era</a:t>
            </a:r>
            <a:br>
              <a:rPr lang="en-US" sz="2800" b="1" dirty="0" smtClean="0"/>
            </a:br>
            <a:r>
              <a:rPr lang="en-US" sz="2800" b="1" dirty="0" smtClean="0"/>
              <a:t>Section 1: A New Era in Politics</a:t>
            </a:r>
            <a:endParaRPr lang="en-US" sz="2800" b="1" dirty="0"/>
          </a:p>
        </p:txBody>
      </p:sp>
      <p:pic>
        <p:nvPicPr>
          <p:cNvPr id="6" name="Content Placeholder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228600" y="2133600"/>
            <a:ext cx="2667000" cy="3048000"/>
          </a:xfrm>
        </p:spPr>
      </p:pic>
      <p:sp>
        <p:nvSpPr>
          <p:cNvPr id="5" name="Content Placeholder 4"/>
          <p:cNvSpPr>
            <a:spLocks noGrp="1"/>
          </p:cNvSpPr>
          <p:nvPr>
            <p:ph sz="half" idx="2"/>
          </p:nvPr>
        </p:nvSpPr>
        <p:spPr>
          <a:xfrm>
            <a:off x="3048000" y="1447800"/>
            <a:ext cx="5638800" cy="5181600"/>
          </a:xfrm>
        </p:spPr>
        <p:txBody>
          <a:bodyPr>
            <a:normAutofit fontScale="92500" lnSpcReduction="10000"/>
          </a:bodyPr>
          <a:lstStyle/>
          <a:p>
            <a:pPr marL="0" indent="0">
              <a:buNone/>
            </a:pPr>
            <a:r>
              <a:rPr lang="en-US" sz="2400" b="1" u="sng" dirty="0" smtClean="0"/>
              <a:t>Growing Spirit of Democracy</a:t>
            </a:r>
          </a:p>
          <a:p>
            <a:pPr lvl="0">
              <a:buFont typeface="Wingdings" panose="05000000000000000000" pitchFamily="2" charset="2"/>
              <a:buChar char="v"/>
            </a:pPr>
            <a:r>
              <a:rPr lang="en-US" sz="2400" dirty="0"/>
              <a:t>The spirit of democracy that was growing in America affected political systems as well as American ideas about social classes.  Many Americans in the 1820s no longer felt the rich </a:t>
            </a:r>
            <a:r>
              <a:rPr lang="en-US" sz="2400" i="1" u="sng" dirty="0">
                <a:solidFill>
                  <a:srgbClr val="FF0000"/>
                </a:solidFill>
              </a:rPr>
              <a:t>deserved respect.</a:t>
            </a:r>
            <a:endParaRPr lang="en-US" sz="2400" dirty="0">
              <a:solidFill>
                <a:srgbClr val="FF0000"/>
              </a:solidFill>
            </a:endParaRPr>
          </a:p>
          <a:p>
            <a:pPr lvl="0">
              <a:buFont typeface="Wingdings" panose="05000000000000000000" pitchFamily="2" charset="2"/>
              <a:buChar char="v"/>
            </a:pPr>
            <a:r>
              <a:rPr lang="en-US" sz="2400" dirty="0"/>
              <a:t>Explain who Alexis de Tocqueville was and what his observations on American Democracy were.</a:t>
            </a:r>
          </a:p>
          <a:p>
            <a:pPr marL="0" indent="0">
              <a:buNone/>
            </a:pPr>
            <a:r>
              <a:rPr lang="en-US" sz="2400" i="1" u="sng" dirty="0">
                <a:solidFill>
                  <a:srgbClr val="FF0000"/>
                </a:solidFill>
              </a:rPr>
              <a:t>He was a visitor from France who came to the U.S. in the 1930s to observe American prisons. He ended up observing much more.  His observations included that the U.S. was becoming more democratic.  He admired America’s democratic spirit and goals of equality and freedom. </a:t>
            </a:r>
            <a:endParaRPr lang="en-US" sz="2400" dirty="0">
              <a:solidFill>
                <a:srgbClr val="FF0000"/>
              </a:solidFill>
            </a:endParaRPr>
          </a:p>
          <a:p>
            <a:pPr>
              <a:buFont typeface="Wingdings" panose="05000000000000000000" pitchFamily="2" charset="2"/>
              <a:buChar char="v"/>
            </a:pPr>
            <a:endParaRPr lang="en-US" sz="2400" b="1" u="sng" dirty="0"/>
          </a:p>
        </p:txBody>
      </p:sp>
    </p:spTree>
    <p:extLst>
      <p:ext uri="{BB962C8B-B14F-4D97-AF65-F5344CB8AC3E}">
        <p14:creationId xmlns:p14="http://schemas.microsoft.com/office/powerpoint/2010/main" val="423549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792162"/>
          </a:xfrm>
        </p:spPr>
        <p:txBody>
          <a:bodyPr>
            <a:normAutofit/>
          </a:bodyPr>
          <a:lstStyle/>
          <a:p>
            <a:r>
              <a:rPr lang="en-US" sz="2800" b="1" dirty="0" smtClean="0"/>
              <a:t>Section 1 : A New Era in Politics</a:t>
            </a:r>
            <a:endParaRPr lang="en-US" sz="2800" b="1" dirty="0"/>
          </a:p>
        </p:txBody>
      </p:sp>
      <p:sp>
        <p:nvSpPr>
          <p:cNvPr id="6" name="Content Placeholder 5"/>
          <p:cNvSpPr>
            <a:spLocks noGrp="1"/>
          </p:cNvSpPr>
          <p:nvPr>
            <p:ph idx="1"/>
          </p:nvPr>
        </p:nvSpPr>
        <p:spPr>
          <a:xfrm>
            <a:off x="457200" y="914400"/>
            <a:ext cx="8229600" cy="5638800"/>
          </a:xfrm>
        </p:spPr>
        <p:txBody>
          <a:bodyPr>
            <a:normAutofit/>
          </a:bodyPr>
          <a:lstStyle/>
          <a:p>
            <a:pPr lvl="0">
              <a:buFont typeface="Wingdings" panose="05000000000000000000" pitchFamily="2" charset="2"/>
              <a:buChar char="v"/>
            </a:pPr>
            <a:r>
              <a:rPr lang="en-US" sz="2600" dirty="0"/>
              <a:t>In what area of the US did more people gain suffrage in the 1820s? Why?</a:t>
            </a:r>
          </a:p>
          <a:p>
            <a:pPr marL="0" indent="0">
              <a:buNone/>
            </a:pPr>
            <a:r>
              <a:rPr lang="en-US" sz="2600" i="1" u="sng" dirty="0" smtClean="0">
                <a:solidFill>
                  <a:srgbClr val="FF0000"/>
                </a:solidFill>
              </a:rPr>
              <a:t>More </a:t>
            </a:r>
            <a:r>
              <a:rPr lang="en-US" sz="2600" i="1" u="sng" dirty="0">
                <a:solidFill>
                  <a:srgbClr val="FF0000"/>
                </a:solidFill>
              </a:rPr>
              <a:t>people gained suffrage in the West in the 1820s.  This was because new states were being formed and these new states had many people eager to participate in elections.  Thus suffrage was given to all male 21 years and older even if they didn’t own property.</a:t>
            </a:r>
            <a:endParaRPr lang="en-US" sz="2600" dirty="0">
              <a:solidFill>
                <a:srgbClr val="FF0000"/>
              </a:solidFill>
            </a:endParaRPr>
          </a:p>
          <a:p>
            <a:pPr>
              <a:buFont typeface="Wingdings" panose="05000000000000000000" pitchFamily="2" charset="2"/>
              <a:buChar char="v"/>
            </a:pPr>
            <a:r>
              <a:rPr lang="en-US" sz="2600" dirty="0"/>
              <a:t>By the 1830s most eastern states dropped the requirement that voters own property; so by then, all white men </a:t>
            </a:r>
            <a:r>
              <a:rPr lang="en-US" sz="2600" i="1" u="sng" dirty="0">
                <a:solidFill>
                  <a:srgbClr val="FF0000"/>
                </a:solidFill>
              </a:rPr>
              <a:t>21 </a:t>
            </a:r>
            <a:r>
              <a:rPr lang="en-US" sz="2600" dirty="0">
                <a:solidFill>
                  <a:srgbClr val="FF0000"/>
                </a:solidFill>
              </a:rPr>
              <a:t> </a:t>
            </a:r>
            <a:r>
              <a:rPr lang="en-US" sz="2600" dirty="0"/>
              <a:t>yrs. and older could now vote in the </a:t>
            </a:r>
            <a:r>
              <a:rPr lang="en-US" sz="2600" dirty="0" smtClean="0"/>
              <a:t>US</a:t>
            </a:r>
          </a:p>
          <a:p>
            <a:pPr>
              <a:buFont typeface="Wingdings" panose="05000000000000000000" pitchFamily="2" charset="2"/>
              <a:buChar char="v"/>
            </a:pPr>
            <a:r>
              <a:rPr lang="en-US" sz="2600" dirty="0"/>
              <a:t>What were the limits on suffrage? (Who could </a:t>
            </a:r>
            <a:r>
              <a:rPr lang="en-US" sz="2600" b="1" dirty="0"/>
              <a:t>not </a:t>
            </a:r>
            <a:r>
              <a:rPr lang="en-US" sz="2600" dirty="0"/>
              <a:t>vote?)</a:t>
            </a:r>
          </a:p>
          <a:p>
            <a:pPr marL="0" indent="0">
              <a:buNone/>
            </a:pPr>
            <a:r>
              <a:rPr lang="en-US" sz="2600" i="1" u="sng" dirty="0">
                <a:solidFill>
                  <a:srgbClr val="FF0000"/>
                </a:solidFill>
              </a:rPr>
              <a:t>The following could not vote: women, Native Americans, the vast majority of </a:t>
            </a:r>
            <a:r>
              <a:rPr lang="en-US" sz="2600" i="1" u="sng" dirty="0" err="1">
                <a:solidFill>
                  <a:srgbClr val="FF0000"/>
                </a:solidFill>
              </a:rPr>
              <a:t>Af</a:t>
            </a:r>
            <a:r>
              <a:rPr lang="en-US" sz="2600" i="1" u="sng" dirty="0">
                <a:solidFill>
                  <a:srgbClr val="FF0000"/>
                </a:solidFill>
              </a:rPr>
              <a:t>. Americans, and all slaves</a:t>
            </a:r>
            <a:r>
              <a:rPr lang="en-US" sz="2600" i="1" u="sng" dirty="0"/>
              <a:t>.</a:t>
            </a:r>
            <a:endParaRPr lang="en-US" sz="2600"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50021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circle(in)">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circle(in)">
                                      <p:cBhvr>
                                        <p:cTn id="22" dur="2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circle(in)">
                                      <p:cBhvr>
                                        <p:cTn id="27" dur="20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circle(in)">
                                      <p:cBhvr>
                                        <p:cTn id="32"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t>Section 1: A New Era in Politics</a:t>
            </a:r>
            <a:endParaRPr lang="en-US" sz="2400" b="1" dirty="0"/>
          </a:p>
        </p:txBody>
      </p:sp>
      <p:sp>
        <p:nvSpPr>
          <p:cNvPr id="3" name="Content Placeholder 2"/>
          <p:cNvSpPr>
            <a:spLocks noGrp="1"/>
          </p:cNvSpPr>
          <p:nvPr>
            <p:ph idx="1"/>
          </p:nvPr>
        </p:nvSpPr>
        <p:spPr>
          <a:xfrm>
            <a:off x="457200" y="838200"/>
            <a:ext cx="8229600" cy="5638800"/>
          </a:xfrm>
        </p:spPr>
        <p:txBody>
          <a:bodyPr>
            <a:normAutofit fontScale="92500"/>
          </a:bodyPr>
          <a:lstStyle/>
          <a:p>
            <a:pPr marL="0" indent="0">
              <a:buNone/>
            </a:pPr>
            <a:r>
              <a:rPr lang="en-US" sz="1200" b="1" u="sng" dirty="0">
                <a:hlinkClick r:id="rId2"/>
              </a:rPr>
              <a:t>http://</a:t>
            </a:r>
            <a:r>
              <a:rPr lang="en-US" sz="1200" b="1" u="sng" dirty="0" smtClean="0">
                <a:hlinkClick r:id="rId2"/>
              </a:rPr>
              <a:t>www.schooltube.com/video/5a1edbbfd2954d06a990/The%20American%20Presidents%20John%20Quincy%20Adams.wmv</a:t>
            </a:r>
            <a:endParaRPr lang="en-US" sz="1200" b="1" u="sng" dirty="0" smtClean="0"/>
          </a:p>
          <a:p>
            <a:pPr marL="0" indent="0">
              <a:buNone/>
            </a:pPr>
            <a:endParaRPr lang="en-US" sz="1200" b="1" u="sng" dirty="0"/>
          </a:p>
          <a:p>
            <a:pPr marL="0" indent="0">
              <a:buNone/>
            </a:pPr>
            <a:r>
              <a:rPr lang="en-US" sz="2400" b="1" u="sng" dirty="0" smtClean="0"/>
              <a:t>The </a:t>
            </a:r>
            <a:r>
              <a:rPr lang="en-US" sz="2400" b="1" u="sng" dirty="0" smtClean="0"/>
              <a:t>Disputed Election of 1824</a:t>
            </a:r>
          </a:p>
          <a:p>
            <a:pPr>
              <a:buFont typeface="Wingdings" panose="05000000000000000000" pitchFamily="2" charset="2"/>
              <a:buChar char="v"/>
            </a:pPr>
            <a:r>
              <a:rPr lang="en-US" sz="2400" dirty="0"/>
              <a:t>Describe the three main candidates in the Election of 1824.  Put a * next to the name of the candidate who won</a:t>
            </a:r>
            <a:r>
              <a:rPr lang="en-US" sz="2400" dirty="0" smtClean="0"/>
              <a:t>.</a:t>
            </a:r>
          </a:p>
          <a:p>
            <a:pPr marL="0" lvl="0" indent="0">
              <a:buNone/>
            </a:pPr>
            <a:r>
              <a:rPr lang="en-US" sz="2400" dirty="0" smtClean="0"/>
              <a:t>1. </a:t>
            </a:r>
            <a:r>
              <a:rPr lang="en-US" sz="2400" b="1" dirty="0" smtClean="0"/>
              <a:t>John </a:t>
            </a:r>
            <a:r>
              <a:rPr lang="en-US" sz="2400" b="1" dirty="0"/>
              <a:t>Quincy Adams </a:t>
            </a:r>
            <a:r>
              <a:rPr lang="en-US" sz="2400" dirty="0"/>
              <a:t>– *</a:t>
            </a:r>
          </a:p>
          <a:p>
            <a:pPr marL="0" indent="0">
              <a:buNone/>
            </a:pPr>
            <a:r>
              <a:rPr lang="en-US" sz="2400" i="1" u="sng" dirty="0">
                <a:solidFill>
                  <a:srgbClr val="FF0000"/>
                </a:solidFill>
              </a:rPr>
              <a:t>Son of John Adams, graduate of Harvard, served as </a:t>
            </a:r>
            <a:r>
              <a:rPr lang="en-US" sz="2400" i="1" u="sng" dirty="0" err="1">
                <a:solidFill>
                  <a:srgbClr val="FF0000"/>
                </a:solidFill>
              </a:rPr>
              <a:t>Sec’y</a:t>
            </a:r>
            <a:r>
              <a:rPr lang="en-US" sz="2400" i="1" u="sng" dirty="0">
                <a:solidFill>
                  <a:srgbClr val="FF0000"/>
                </a:solidFill>
              </a:rPr>
              <a:t> of State, helped end the War of 1812, admired for his intelligence and high morals, didn’t like campaigning, most thought he was hard and cold</a:t>
            </a:r>
            <a:r>
              <a:rPr lang="en-US" sz="2400" i="1" u="sng" dirty="0" smtClean="0">
                <a:solidFill>
                  <a:srgbClr val="FF0000"/>
                </a:solidFill>
              </a:rPr>
              <a:t>.</a:t>
            </a:r>
          </a:p>
          <a:p>
            <a:pPr marL="0" indent="0">
              <a:buNone/>
            </a:pPr>
            <a:r>
              <a:rPr lang="en-US" sz="2400" i="1" dirty="0"/>
              <a:t> </a:t>
            </a:r>
            <a:endParaRPr lang="en-US" sz="2400" dirty="0"/>
          </a:p>
          <a:p>
            <a:pPr marL="0" lvl="0" indent="0">
              <a:buNone/>
            </a:pPr>
            <a:r>
              <a:rPr lang="en-US" sz="2400" dirty="0" smtClean="0"/>
              <a:t>2. </a:t>
            </a:r>
            <a:r>
              <a:rPr lang="en-US" sz="2400" b="1" dirty="0" smtClean="0"/>
              <a:t>Andrew </a:t>
            </a:r>
            <a:r>
              <a:rPr lang="en-US" sz="2400" b="1" dirty="0"/>
              <a:t>Jackson </a:t>
            </a:r>
            <a:r>
              <a:rPr lang="en-US" sz="2400" dirty="0"/>
              <a:t>–</a:t>
            </a:r>
          </a:p>
          <a:p>
            <a:pPr marL="0" indent="0">
              <a:buNone/>
            </a:pPr>
            <a:r>
              <a:rPr lang="en-US" sz="2400" i="1" u="sng" dirty="0">
                <a:solidFill>
                  <a:srgbClr val="FF0000"/>
                </a:solidFill>
              </a:rPr>
              <a:t>Known for his military victories in the War of 1812, hero of New Orleans, “Old Hickory” was his nickname, grew up poor, he was admired y small farmers and others who felt left out in the growing US economy.</a:t>
            </a:r>
            <a:endParaRPr lang="en-US" sz="2400" dirty="0">
              <a:solidFill>
                <a:srgbClr val="FF0000"/>
              </a:solidFill>
            </a:endParaRPr>
          </a:p>
          <a:p>
            <a:pPr marL="0" indent="0">
              <a:buNone/>
            </a:pPr>
            <a:endParaRPr lang="en-US" sz="2400" dirty="0"/>
          </a:p>
          <a:p>
            <a:pPr marL="0" indent="0">
              <a:buNone/>
            </a:pPr>
            <a:endParaRPr lang="en-US" sz="2400" dirty="0"/>
          </a:p>
          <a:p>
            <a:endParaRPr lang="en-US" sz="2400" b="1" u="sng" dirty="0"/>
          </a:p>
        </p:txBody>
      </p:sp>
    </p:spTree>
    <p:extLst>
      <p:ext uri="{BB962C8B-B14F-4D97-AF65-F5344CB8AC3E}">
        <p14:creationId xmlns:p14="http://schemas.microsoft.com/office/powerpoint/2010/main" val="221781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2400" b="1" dirty="0" smtClean="0"/>
              <a:t>Section 1 – A New Era in Politics</a:t>
            </a:r>
            <a:endParaRPr lang="en-US" sz="2400" b="1" dirty="0"/>
          </a:p>
        </p:txBody>
      </p:sp>
      <p:sp>
        <p:nvSpPr>
          <p:cNvPr id="3" name="Content Placeholder 2"/>
          <p:cNvSpPr>
            <a:spLocks noGrp="1"/>
          </p:cNvSpPr>
          <p:nvPr>
            <p:ph idx="1"/>
          </p:nvPr>
        </p:nvSpPr>
        <p:spPr>
          <a:xfrm>
            <a:off x="457200" y="1143000"/>
            <a:ext cx="8229600" cy="5257800"/>
          </a:xfrm>
        </p:spPr>
        <p:txBody>
          <a:bodyPr>
            <a:normAutofit fontScale="92500"/>
          </a:bodyPr>
          <a:lstStyle/>
          <a:p>
            <a:pPr marL="0" lvl="0" indent="0">
              <a:buNone/>
            </a:pPr>
            <a:r>
              <a:rPr lang="en-US" sz="2400" dirty="0" smtClean="0"/>
              <a:t>3.  </a:t>
            </a:r>
            <a:r>
              <a:rPr lang="en-US" sz="2400" b="1" dirty="0" smtClean="0"/>
              <a:t>Henry </a:t>
            </a:r>
            <a:r>
              <a:rPr lang="en-US" sz="2400" b="1" dirty="0"/>
              <a:t>Clay </a:t>
            </a:r>
            <a:r>
              <a:rPr lang="en-US" sz="2400" dirty="0"/>
              <a:t>– </a:t>
            </a:r>
          </a:p>
          <a:p>
            <a:pPr marL="0" indent="0">
              <a:buNone/>
            </a:pPr>
            <a:r>
              <a:rPr lang="en-US" sz="2400" i="1" u="sng" dirty="0">
                <a:solidFill>
                  <a:srgbClr val="FF0000"/>
                </a:solidFill>
              </a:rPr>
              <a:t>From Kentucky, shrewd politician, Speaker of the House, skillful negotiator, less popular than Jackson.</a:t>
            </a:r>
            <a:endParaRPr lang="en-US" sz="2400" dirty="0">
              <a:solidFill>
                <a:srgbClr val="FF0000"/>
              </a:solidFill>
            </a:endParaRPr>
          </a:p>
          <a:p>
            <a:pPr marL="0" indent="0">
              <a:buNone/>
            </a:pPr>
            <a:r>
              <a:rPr lang="en-US" dirty="0" smtClean="0"/>
              <a:t> </a:t>
            </a:r>
          </a:p>
          <a:p>
            <a:pPr lvl="0">
              <a:buFont typeface="Wingdings" panose="05000000000000000000" pitchFamily="2" charset="2"/>
              <a:buChar char="v"/>
            </a:pPr>
            <a:r>
              <a:rPr lang="en-US" sz="2400" b="1" dirty="0"/>
              <a:t>Explain the “Corrupt Bargain</a:t>
            </a:r>
            <a:r>
              <a:rPr lang="en-US" sz="2400" dirty="0"/>
              <a:t>”.</a:t>
            </a:r>
          </a:p>
          <a:p>
            <a:pPr marL="0" indent="0">
              <a:buNone/>
            </a:pPr>
            <a:r>
              <a:rPr lang="en-US" sz="2400" i="1" u="sng" dirty="0">
                <a:solidFill>
                  <a:srgbClr val="FF0000"/>
                </a:solidFill>
              </a:rPr>
              <a:t>Jackson wins the popular vote in the Election of 1824, but none of the 4 candidates running for Presidents wins the majority of the electoral votes.  As a result the House of Reps. has to decide the winner from the two candidates that had the highest number of votes (Jackson and Adams)  Clay uses his influence in the House of Reps. to urge the members of the House to vote for Adams and not Jackson.  After Adams wins the Presidency, he appoints Clay as his </a:t>
            </a:r>
            <a:r>
              <a:rPr lang="en-US" sz="2400" i="1" u="sng" dirty="0" err="1">
                <a:solidFill>
                  <a:srgbClr val="FF0000"/>
                </a:solidFill>
              </a:rPr>
              <a:t>Sec’y</a:t>
            </a:r>
            <a:r>
              <a:rPr lang="en-US" sz="2400" i="1" u="sng" dirty="0">
                <a:solidFill>
                  <a:srgbClr val="FF0000"/>
                </a:solidFill>
              </a:rPr>
              <a:t> of State.  Jackson and his supported were furious and claim that Adams and Clay made a corrupt bargain and stole the Presidency from Jackson.</a:t>
            </a:r>
            <a:endParaRPr lang="en-US" sz="2400" dirty="0">
              <a:solidFill>
                <a:srgbClr val="FF0000"/>
              </a:solidFill>
            </a:endParaRPr>
          </a:p>
          <a:p>
            <a:pPr marL="0" indent="0">
              <a:buNone/>
            </a:pPr>
            <a:endParaRPr lang="en-US" sz="2400" dirty="0"/>
          </a:p>
        </p:txBody>
      </p:sp>
    </p:spTree>
    <p:extLst>
      <p:ext uri="{BB962C8B-B14F-4D97-AF65-F5344CB8AC3E}">
        <p14:creationId xmlns:p14="http://schemas.microsoft.com/office/powerpoint/2010/main" val="126238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2400" b="1" dirty="0" smtClean="0"/>
              <a:t>Section 1 – A New Era in Politics</a:t>
            </a:r>
            <a:endParaRPr lang="en-US" sz="2400" dirty="0"/>
          </a:p>
        </p:txBody>
      </p:sp>
      <p:sp>
        <p:nvSpPr>
          <p:cNvPr id="3" name="Content Placeholder 2"/>
          <p:cNvSpPr>
            <a:spLocks noGrp="1"/>
          </p:cNvSpPr>
          <p:nvPr>
            <p:ph idx="1"/>
          </p:nvPr>
        </p:nvSpPr>
        <p:spPr>
          <a:xfrm>
            <a:off x="76200" y="533400"/>
            <a:ext cx="8991600" cy="6096000"/>
          </a:xfrm>
        </p:spPr>
        <p:txBody>
          <a:bodyPr>
            <a:normAutofit lnSpcReduction="10000"/>
          </a:bodyPr>
          <a:lstStyle/>
          <a:p>
            <a:pPr marL="0" indent="0">
              <a:buNone/>
            </a:pPr>
            <a:r>
              <a:rPr lang="en-US" sz="2400" b="1" u="sng" dirty="0"/>
              <a:t>An Unpopular </a:t>
            </a:r>
            <a:r>
              <a:rPr lang="en-US" sz="2400" b="1" u="sng" dirty="0" smtClean="0"/>
              <a:t>President</a:t>
            </a:r>
          </a:p>
          <a:p>
            <a:pPr lvl="0">
              <a:buFont typeface="Wingdings" panose="05000000000000000000" pitchFamily="2" charset="2"/>
              <a:buChar char="v"/>
            </a:pPr>
            <a:r>
              <a:rPr lang="en-US" sz="2400" dirty="0"/>
              <a:t>What was President JQ Adams’s plan to promote economic growth?</a:t>
            </a:r>
          </a:p>
          <a:p>
            <a:pPr marL="457200" lvl="0" indent="-457200">
              <a:buAutoNum type="arabicPeriod"/>
            </a:pPr>
            <a:r>
              <a:rPr lang="en-US" sz="2400" dirty="0" smtClean="0"/>
              <a:t>The </a:t>
            </a:r>
            <a:r>
              <a:rPr lang="en-US" sz="2400" dirty="0"/>
              <a:t>federal government should pay for </a:t>
            </a:r>
            <a:r>
              <a:rPr lang="en-US" sz="2400" i="1" u="sng" dirty="0">
                <a:solidFill>
                  <a:srgbClr val="FF0000"/>
                </a:solidFill>
              </a:rPr>
              <a:t>new roads &amp; canals </a:t>
            </a:r>
            <a:r>
              <a:rPr lang="en-US" sz="2400" dirty="0">
                <a:solidFill>
                  <a:srgbClr val="FF0000"/>
                </a:solidFill>
              </a:rPr>
              <a:t> </a:t>
            </a:r>
            <a:r>
              <a:rPr lang="en-US" sz="2400" dirty="0"/>
              <a:t>so farmers could </a:t>
            </a:r>
            <a:r>
              <a:rPr lang="en-US" sz="2400" i="1" u="sng" dirty="0"/>
              <a:t> </a:t>
            </a:r>
            <a:r>
              <a:rPr lang="en-US" sz="2400" i="1" u="sng" dirty="0">
                <a:solidFill>
                  <a:srgbClr val="FF0000"/>
                </a:solidFill>
              </a:rPr>
              <a:t>transport their goods to market</a:t>
            </a:r>
            <a:r>
              <a:rPr lang="en-US" sz="2400" i="1" u="sng" dirty="0" smtClean="0">
                <a:solidFill>
                  <a:srgbClr val="FF0000"/>
                </a:solidFill>
              </a:rPr>
              <a:t>.</a:t>
            </a:r>
          </a:p>
          <a:p>
            <a:pPr marL="457200" indent="-457200">
              <a:buFont typeface="Arial" panose="020B0604020202020204" pitchFamily="34" charset="0"/>
              <a:buAutoNum type="arabicPeriod"/>
            </a:pPr>
            <a:r>
              <a:rPr lang="en-US" sz="2400" dirty="0"/>
              <a:t>Adams favored projects to promote the </a:t>
            </a:r>
            <a:r>
              <a:rPr lang="en-US" sz="2400" i="1" u="sng" dirty="0">
                <a:solidFill>
                  <a:srgbClr val="FF0000"/>
                </a:solidFill>
              </a:rPr>
              <a:t>arts &amp; sciences</a:t>
            </a:r>
            <a:r>
              <a:rPr lang="en-US" sz="2400" dirty="0">
                <a:solidFill>
                  <a:srgbClr val="FF0000"/>
                </a:solidFill>
              </a:rPr>
              <a:t>. </a:t>
            </a:r>
            <a:endParaRPr lang="en-US" sz="2400" dirty="0" smtClean="0"/>
          </a:p>
          <a:p>
            <a:pPr marL="457200" lvl="0" indent="-457200">
              <a:buFont typeface="Arial" panose="020B0604020202020204" pitchFamily="34" charset="0"/>
              <a:buAutoNum type="arabicPeriod"/>
            </a:pPr>
            <a:r>
              <a:rPr lang="en-US" sz="2400" dirty="0"/>
              <a:t>Many Americans objected to spending money on such programs because </a:t>
            </a:r>
            <a:r>
              <a:rPr lang="en-US" sz="2400" i="1" u="sng" dirty="0">
                <a:solidFill>
                  <a:srgbClr val="FF0000"/>
                </a:solidFill>
              </a:rPr>
              <a:t>the federal government would become too powerful.</a:t>
            </a:r>
            <a:endParaRPr lang="en-US" sz="2400" dirty="0">
              <a:solidFill>
                <a:srgbClr val="FF0000"/>
              </a:solidFill>
            </a:endParaRPr>
          </a:p>
          <a:p>
            <a:pPr lvl="0">
              <a:buFont typeface="Wingdings" panose="05000000000000000000" pitchFamily="2" charset="2"/>
              <a:buChar char="v"/>
            </a:pPr>
            <a:r>
              <a:rPr lang="en-US" sz="2400" dirty="0"/>
              <a:t>How was the Election of 1828 a bitter campaign?</a:t>
            </a:r>
          </a:p>
          <a:p>
            <a:pPr marL="0" lvl="0" indent="0">
              <a:buNone/>
            </a:pPr>
            <a:r>
              <a:rPr lang="en-US" sz="2400" dirty="0" smtClean="0"/>
              <a:t>1. The </a:t>
            </a:r>
            <a:r>
              <a:rPr lang="en-US" sz="2400" dirty="0"/>
              <a:t>focus was not</a:t>
            </a:r>
            <a:r>
              <a:rPr lang="en-US" sz="2400" dirty="0">
                <a:solidFill>
                  <a:srgbClr val="FF0000"/>
                </a:solidFill>
              </a:rPr>
              <a:t> </a:t>
            </a:r>
            <a:r>
              <a:rPr lang="en-US" sz="2400" i="1" u="sng" dirty="0">
                <a:solidFill>
                  <a:srgbClr val="FF0000"/>
                </a:solidFill>
              </a:rPr>
              <a:t>on the issues, but on the candidates’ personalities</a:t>
            </a:r>
            <a:r>
              <a:rPr lang="en-US" sz="2400" dirty="0">
                <a:solidFill>
                  <a:srgbClr val="FF0000"/>
                </a:solidFill>
              </a:rPr>
              <a:t>.</a:t>
            </a:r>
          </a:p>
          <a:p>
            <a:pPr marL="0" lvl="0" indent="0">
              <a:buNone/>
            </a:pPr>
            <a:r>
              <a:rPr lang="en-US" sz="2400" dirty="0" smtClean="0"/>
              <a:t>2. </a:t>
            </a:r>
            <a:r>
              <a:rPr lang="en-US" sz="2400" dirty="0"/>
              <a:t>Jackson’s supporters renewed the charges that</a:t>
            </a:r>
            <a:r>
              <a:rPr lang="en-US" sz="2400" dirty="0">
                <a:solidFill>
                  <a:srgbClr val="FF0000"/>
                </a:solidFill>
              </a:rPr>
              <a:t> </a:t>
            </a:r>
            <a:r>
              <a:rPr lang="en-US" sz="2400" i="1" u="sng" dirty="0">
                <a:solidFill>
                  <a:srgbClr val="FF0000"/>
                </a:solidFill>
              </a:rPr>
              <a:t>Adams had made a corrupt bargain after the Election of 1824 </a:t>
            </a:r>
            <a:r>
              <a:rPr lang="en-US" sz="2400" dirty="0">
                <a:solidFill>
                  <a:srgbClr val="FF0000"/>
                </a:solidFill>
              </a:rPr>
              <a:t> </a:t>
            </a:r>
            <a:r>
              <a:rPr lang="en-US" sz="2400" dirty="0"/>
              <a:t>and the also said Adams was an </a:t>
            </a:r>
            <a:r>
              <a:rPr lang="en-US" sz="2400" i="1" u="sng" dirty="0">
                <a:solidFill>
                  <a:srgbClr val="FF0000"/>
                </a:solidFill>
              </a:rPr>
              <a:t>aristocrat—member of the upper class</a:t>
            </a:r>
            <a:r>
              <a:rPr lang="en-US" sz="2400" dirty="0" smtClean="0">
                <a:solidFill>
                  <a:srgbClr val="FF0000"/>
                </a:solidFill>
              </a:rPr>
              <a:t>.</a:t>
            </a:r>
          </a:p>
          <a:p>
            <a:pPr marL="0" indent="0">
              <a:buNone/>
            </a:pPr>
            <a:r>
              <a:rPr lang="en-US" sz="2400" dirty="0" smtClean="0"/>
              <a:t>3.</a:t>
            </a:r>
            <a:r>
              <a:rPr lang="en-US" sz="2400" dirty="0"/>
              <a:t> Adams’s supporters called Jackson a </a:t>
            </a:r>
            <a:r>
              <a:rPr lang="en-US" sz="2400" i="1" u="sng" dirty="0">
                <a:solidFill>
                  <a:srgbClr val="FF0000"/>
                </a:solidFill>
              </a:rPr>
              <a:t>dangerous military chieftain </a:t>
            </a:r>
            <a:r>
              <a:rPr lang="en-US" sz="2400" dirty="0">
                <a:solidFill>
                  <a:srgbClr val="FF0000"/>
                </a:solidFill>
              </a:rPr>
              <a:t> </a:t>
            </a:r>
            <a:r>
              <a:rPr lang="en-US" sz="2400" dirty="0"/>
              <a:t>and said that if he became President he would be just like </a:t>
            </a:r>
            <a:r>
              <a:rPr lang="en-US" sz="2400" i="1" u="sng" dirty="0">
                <a:solidFill>
                  <a:srgbClr val="FF0000"/>
                </a:solidFill>
              </a:rPr>
              <a:t>a dictator : Napoleon Bonaparte.</a:t>
            </a:r>
            <a:endParaRPr lang="en-US" sz="2400" dirty="0">
              <a:solidFill>
                <a:srgbClr val="FF0000"/>
              </a:solidFill>
            </a:endParaRPr>
          </a:p>
          <a:p>
            <a:pPr marL="0" lvl="0" indent="0">
              <a:buNone/>
            </a:pPr>
            <a:endParaRPr lang="en-US" sz="2400" dirty="0"/>
          </a:p>
          <a:p>
            <a:pPr marL="0" indent="0">
              <a:buNone/>
            </a:pPr>
            <a:endParaRPr lang="en-US" sz="2400" dirty="0"/>
          </a:p>
          <a:p>
            <a:pPr marL="457200" lvl="0" indent="-457200">
              <a:buAutoNum type="arabicPeriod"/>
            </a:pPr>
            <a:endParaRPr lang="en-US" sz="2400" dirty="0"/>
          </a:p>
          <a:p>
            <a:pPr marL="0" indent="0">
              <a:buNone/>
            </a:pPr>
            <a:endParaRPr lang="en-US" sz="2400" u="sng" dirty="0"/>
          </a:p>
          <a:p>
            <a:pPr marL="0" indent="0">
              <a:buNone/>
            </a:pPr>
            <a:endParaRPr lang="en-US" sz="2400" dirty="0"/>
          </a:p>
        </p:txBody>
      </p:sp>
    </p:spTree>
    <p:extLst>
      <p:ext uri="{BB962C8B-B14F-4D97-AF65-F5344CB8AC3E}">
        <p14:creationId xmlns:p14="http://schemas.microsoft.com/office/powerpoint/2010/main" val="327770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ircle(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circle(in)">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b="1" dirty="0" smtClean="0"/>
              <a:t>Section 1 : A New Era in Politics</a:t>
            </a:r>
            <a:endParaRPr lang="en-US" sz="2400" dirty="0"/>
          </a:p>
        </p:txBody>
      </p:sp>
      <p:sp>
        <p:nvSpPr>
          <p:cNvPr id="3" name="Content Placeholder 2"/>
          <p:cNvSpPr>
            <a:spLocks noGrp="1"/>
          </p:cNvSpPr>
          <p:nvPr>
            <p:ph idx="1"/>
          </p:nvPr>
        </p:nvSpPr>
        <p:spPr>
          <a:xfrm>
            <a:off x="457200" y="762000"/>
            <a:ext cx="8229600" cy="5943600"/>
          </a:xfrm>
        </p:spPr>
        <p:txBody>
          <a:bodyPr>
            <a:normAutofit/>
          </a:bodyPr>
          <a:lstStyle/>
          <a:p>
            <a:pPr lvl="0">
              <a:buFont typeface="Wingdings" panose="05000000000000000000" pitchFamily="2" charset="2"/>
              <a:buChar char="v"/>
            </a:pPr>
            <a:r>
              <a:rPr lang="en-US" sz="2800" dirty="0"/>
              <a:t>Who won the Election of 1828 and why was this a victory for common people? </a:t>
            </a:r>
            <a:r>
              <a:rPr lang="en-US" sz="2800" i="1" u="sng" dirty="0">
                <a:solidFill>
                  <a:srgbClr val="FF0000"/>
                </a:solidFill>
              </a:rPr>
              <a:t>Jackson won and it was a victory for the common people because for the first time, the politics of the common people (farmers in the S&amp;W and city workers in the East) were important.</a:t>
            </a:r>
            <a:endParaRPr lang="en-US" sz="2800" dirty="0">
              <a:solidFill>
                <a:srgbClr val="FF0000"/>
              </a:solidFill>
            </a:endParaRPr>
          </a:p>
          <a:p>
            <a:pPr lvl="0">
              <a:buFont typeface="Wingdings" panose="05000000000000000000" pitchFamily="2" charset="2"/>
              <a:buChar char="v"/>
            </a:pPr>
            <a:r>
              <a:rPr lang="en-US" sz="2800" dirty="0"/>
              <a:t>Explain Jacksonian Democracy.</a:t>
            </a:r>
          </a:p>
          <a:p>
            <a:pPr marL="0" indent="0">
              <a:buNone/>
            </a:pPr>
            <a:r>
              <a:rPr lang="en-US" sz="2800" i="1" u="sng" dirty="0">
                <a:solidFill>
                  <a:srgbClr val="FF0000"/>
                </a:solidFill>
              </a:rPr>
              <a:t>It was the growing spirit of democracy that began with Jackson’s Presidency.  Political power was now being spread to more people.  It also represents a shift of political power to the West. </a:t>
            </a:r>
            <a:endParaRPr lang="en-US" sz="2800" dirty="0">
              <a:solidFill>
                <a:srgbClr val="FF0000"/>
              </a:solidFill>
            </a:endParaRPr>
          </a:p>
          <a:p>
            <a:pPr marL="0" indent="0">
              <a:buNone/>
            </a:pPr>
            <a:endParaRPr lang="en-US" sz="2400" dirty="0"/>
          </a:p>
        </p:txBody>
      </p:sp>
    </p:spTree>
    <p:extLst>
      <p:ext uri="{BB962C8B-B14F-4D97-AF65-F5344CB8AC3E}">
        <p14:creationId xmlns:p14="http://schemas.microsoft.com/office/powerpoint/2010/main" val="413486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b="1" dirty="0" smtClean="0"/>
              <a:t>Section 1 – A New Era in Politics</a:t>
            </a:r>
            <a:endParaRPr lang="en-US" sz="2400" dirty="0"/>
          </a:p>
        </p:txBody>
      </p:sp>
      <p:sp>
        <p:nvSpPr>
          <p:cNvPr id="3" name="Content Placeholder 2"/>
          <p:cNvSpPr>
            <a:spLocks noGrp="1"/>
          </p:cNvSpPr>
          <p:nvPr>
            <p:ph idx="1"/>
          </p:nvPr>
        </p:nvSpPr>
        <p:spPr>
          <a:xfrm>
            <a:off x="533400" y="838200"/>
            <a:ext cx="8229600" cy="5745163"/>
          </a:xfrm>
        </p:spPr>
        <p:txBody>
          <a:bodyPr>
            <a:normAutofit lnSpcReduction="10000"/>
          </a:bodyPr>
          <a:lstStyle/>
          <a:p>
            <a:pPr marL="0" indent="0">
              <a:buNone/>
            </a:pPr>
            <a:r>
              <a:rPr lang="en-US" sz="2400" b="1" u="sng" dirty="0"/>
              <a:t>New Political </a:t>
            </a:r>
            <a:r>
              <a:rPr lang="en-US" sz="2400" b="1" u="sng" dirty="0" smtClean="0"/>
              <a:t>Parties</a:t>
            </a:r>
          </a:p>
          <a:p>
            <a:pPr marL="0" indent="0">
              <a:buNone/>
            </a:pPr>
            <a:r>
              <a:rPr lang="en-US" sz="2400" dirty="0"/>
              <a:t>The following new political parties took shape in the 1830s out of the conflict between Andrew Jackson and John Quincy Adams. (Just like two other men we learned about</a:t>
            </a:r>
            <a:r>
              <a:rPr lang="en-US" sz="2400" dirty="0" smtClean="0"/>
              <a:t>!)</a:t>
            </a:r>
          </a:p>
          <a:p>
            <a:pPr marL="0" indent="0">
              <a:buNone/>
            </a:pPr>
            <a:endParaRPr lang="en-US" sz="2400" dirty="0"/>
          </a:p>
          <a:p>
            <a:pPr marL="0" indent="0">
              <a:buNone/>
            </a:pPr>
            <a:endParaRPr lang="en-US" sz="2400" u="sng" dirty="0"/>
          </a:p>
          <a:p>
            <a:pPr lvl="0">
              <a:buFont typeface="Wingdings" panose="05000000000000000000" pitchFamily="2" charset="2"/>
              <a:buChar char="v"/>
            </a:pPr>
            <a:r>
              <a:rPr lang="en-US" sz="2400" dirty="0"/>
              <a:t>Explain the difference between a caucus and a nominating convention.  Which is a more </a:t>
            </a:r>
            <a:r>
              <a:rPr lang="en-US" sz="2400" dirty="0" smtClean="0"/>
              <a:t>democratic </a:t>
            </a:r>
            <a:r>
              <a:rPr lang="en-US" sz="2400" dirty="0"/>
              <a:t>way of selecting candidates for an election?</a:t>
            </a:r>
          </a:p>
          <a:p>
            <a:pPr marL="0" indent="0">
              <a:buNone/>
            </a:pPr>
            <a:r>
              <a:rPr lang="en-US" sz="2400" i="1" u="sng" dirty="0">
                <a:solidFill>
                  <a:srgbClr val="FF0000"/>
                </a:solidFill>
              </a:rPr>
              <a:t>A caucus was a very undemocratic way to select candidates to run in an election.  Only a few powerful party leaders met in private to choose their party’s candidate.  On the other hand, at a nominating convention, delegates from all states would meet to choose the party’s candidate for President. This was a much more democratic because more people could have some influence in the nominating process.</a:t>
            </a:r>
            <a:endParaRPr lang="en-US" sz="2400" dirty="0">
              <a:solidFill>
                <a:srgbClr val="FF0000"/>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03347480"/>
              </p:ext>
            </p:extLst>
          </p:nvPr>
        </p:nvGraphicFramePr>
        <p:xfrm>
          <a:off x="1219200" y="2286000"/>
          <a:ext cx="6995160" cy="841248"/>
        </p:xfrm>
        <a:graphic>
          <a:graphicData uri="http://schemas.openxmlformats.org/drawingml/2006/table">
            <a:tbl>
              <a:tblPr firstRow="1" firstCol="1" bandRow="1">
                <a:tableStyleId>{5C22544A-7EE6-4342-B048-85BDC9FD1C3A}</a:tableStyleId>
              </a:tblPr>
              <a:tblGrid>
                <a:gridCol w="3497580"/>
                <a:gridCol w="3497580"/>
              </a:tblGrid>
              <a:tr h="0">
                <a:tc>
                  <a:txBody>
                    <a:bodyPr/>
                    <a:lstStyle/>
                    <a:p>
                      <a:pPr marL="0" marR="0">
                        <a:lnSpc>
                          <a:spcPct val="115000"/>
                        </a:lnSpc>
                        <a:spcBef>
                          <a:spcPts val="0"/>
                        </a:spcBef>
                        <a:spcAft>
                          <a:spcPts val="0"/>
                        </a:spcAft>
                      </a:pPr>
                      <a:r>
                        <a:rPr lang="en-US" sz="1200" dirty="0">
                          <a:effectLst/>
                        </a:rPr>
                        <a:t>JQ Adams &amp; Henry Clay</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Andrew Jackson</a:t>
                      </a:r>
                      <a:endParaRPr lang="en-US" sz="1100" dirty="0">
                        <a:effectLst/>
                        <a:latin typeface="Calibri"/>
                        <a:ea typeface="Calibri"/>
                        <a:cs typeface="Times New Roman"/>
                      </a:endParaRPr>
                    </a:p>
                  </a:txBody>
                  <a:tcPr marL="68580" marR="68580" marT="0" marB="0">
                    <a:solidFill>
                      <a:schemeClr val="tx2">
                        <a:lumMod val="20000"/>
                        <a:lumOff val="80000"/>
                      </a:schemeClr>
                    </a:solidFill>
                  </a:tcPr>
                </a:tc>
              </a:tr>
              <a:tr h="0">
                <a:tc>
                  <a:txBody>
                    <a:bodyPr/>
                    <a:lstStyle/>
                    <a:p>
                      <a:pPr marL="0" marR="0">
                        <a:lnSpc>
                          <a:spcPct val="115000"/>
                        </a:lnSpc>
                        <a:spcBef>
                          <a:spcPts val="0"/>
                        </a:spcBef>
                        <a:spcAft>
                          <a:spcPts val="0"/>
                        </a:spcAft>
                      </a:pPr>
                      <a:r>
                        <a:rPr lang="en-US" sz="1200">
                          <a:effectLst/>
                        </a:rPr>
                        <a:t>Federal gov. will spur economy</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A renaming of Jefferson’s Republican Party</a:t>
                      </a:r>
                      <a:endParaRPr lang="en-US" sz="1100" dirty="0">
                        <a:effectLst/>
                        <a:latin typeface="Calibri"/>
                        <a:ea typeface="Calibri"/>
                        <a:cs typeface="Times New Roman"/>
                      </a:endParaRPr>
                    </a:p>
                  </a:txBody>
                  <a:tcPr marL="68580" marR="68580" marT="0" marB="0">
                    <a:solidFill>
                      <a:schemeClr val="tx2">
                        <a:lumMod val="20000"/>
                        <a:lumOff val="80000"/>
                      </a:schemeClr>
                    </a:solidFill>
                  </a:tcPr>
                </a:tc>
              </a:tr>
              <a:tr h="0">
                <a:tc>
                  <a:txBody>
                    <a:bodyPr/>
                    <a:lstStyle/>
                    <a:p>
                      <a:pPr marL="0" marR="0">
                        <a:lnSpc>
                          <a:spcPct val="115000"/>
                        </a:lnSpc>
                        <a:spcBef>
                          <a:spcPts val="0"/>
                        </a:spcBef>
                        <a:spcAft>
                          <a:spcPts val="0"/>
                        </a:spcAft>
                      </a:pPr>
                      <a:r>
                        <a:rPr lang="en-US" sz="1200" dirty="0">
                          <a:effectLst/>
                        </a:rPr>
                        <a:t>Eastern businessmen, some southern planters, former Federalists</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Frontier farmers and workers in eastern cities</a:t>
                      </a:r>
                      <a:endParaRPr lang="en-US" sz="1100" dirty="0">
                        <a:effectLst/>
                        <a:latin typeface="Calibri"/>
                        <a:ea typeface="Calibri"/>
                        <a:cs typeface="Times New Roman"/>
                      </a:endParaRPr>
                    </a:p>
                  </a:txBody>
                  <a:tcPr marL="68580" marR="68580"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256110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TotalTime>
  <Words>933</Words>
  <Application>Microsoft Office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Chapter 12 – The Jacksonian  Era Section 1: A New Era in Politics</vt:lpstr>
      <vt:lpstr>Section 1 : A New Era in Politics</vt:lpstr>
      <vt:lpstr>Section 1: A New Era in Politics</vt:lpstr>
      <vt:lpstr>Section 1 – A New Era in Politics</vt:lpstr>
      <vt:lpstr>Section 1 – A New Era in Politics</vt:lpstr>
      <vt:lpstr>Section 1 : A New Era in Politics</vt:lpstr>
      <vt:lpstr>Section 1 – A New Era in Politics</vt:lpstr>
    </vt:vector>
  </TitlesOfParts>
  <Company>Little Silver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 The Jacksonian  Era Section 1: A New Era in Politics</dc:title>
  <dc:creator>Little Silver Schools</dc:creator>
  <cp:lastModifiedBy>Little Silver Schools</cp:lastModifiedBy>
  <cp:revision>11</cp:revision>
  <dcterms:created xsi:type="dcterms:W3CDTF">2017-03-02T19:44:08Z</dcterms:created>
  <dcterms:modified xsi:type="dcterms:W3CDTF">2017-03-02T21:10:34Z</dcterms:modified>
</cp:coreProperties>
</file>