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59" d="100"/>
          <a:sy n="59" d="100"/>
        </p:scale>
        <p:origin x="-720" y="-11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C7EFD92-BD4C-459A-A49F-36137536F009}"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F1D7D-B2FE-4ECD-B308-90B51114987B}" type="slidenum">
              <a:rPr lang="en-US" smtClean="0"/>
              <a:t>‹#›</a:t>
            </a:fld>
            <a:endParaRPr lang="en-US"/>
          </a:p>
        </p:txBody>
      </p:sp>
    </p:spTree>
    <p:extLst>
      <p:ext uri="{BB962C8B-B14F-4D97-AF65-F5344CB8AC3E}">
        <p14:creationId xmlns:p14="http://schemas.microsoft.com/office/powerpoint/2010/main" val="399153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7EFD92-BD4C-459A-A49F-36137536F009}"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F1D7D-B2FE-4ECD-B308-90B51114987B}" type="slidenum">
              <a:rPr lang="en-US" smtClean="0"/>
              <a:t>‹#›</a:t>
            </a:fld>
            <a:endParaRPr lang="en-US"/>
          </a:p>
        </p:txBody>
      </p:sp>
    </p:spTree>
    <p:extLst>
      <p:ext uri="{BB962C8B-B14F-4D97-AF65-F5344CB8AC3E}">
        <p14:creationId xmlns:p14="http://schemas.microsoft.com/office/powerpoint/2010/main" val="79380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7EFD92-BD4C-459A-A49F-36137536F009}"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F1D7D-B2FE-4ECD-B308-90B51114987B}" type="slidenum">
              <a:rPr lang="en-US" smtClean="0"/>
              <a:t>‹#›</a:t>
            </a:fld>
            <a:endParaRPr lang="en-US"/>
          </a:p>
        </p:txBody>
      </p:sp>
    </p:spTree>
    <p:extLst>
      <p:ext uri="{BB962C8B-B14F-4D97-AF65-F5344CB8AC3E}">
        <p14:creationId xmlns:p14="http://schemas.microsoft.com/office/powerpoint/2010/main" val="20944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7EFD92-BD4C-459A-A49F-36137536F009}"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F1D7D-B2FE-4ECD-B308-90B51114987B}" type="slidenum">
              <a:rPr lang="en-US" smtClean="0"/>
              <a:t>‹#›</a:t>
            </a:fld>
            <a:endParaRPr lang="en-US"/>
          </a:p>
        </p:txBody>
      </p:sp>
    </p:spTree>
    <p:extLst>
      <p:ext uri="{BB962C8B-B14F-4D97-AF65-F5344CB8AC3E}">
        <p14:creationId xmlns:p14="http://schemas.microsoft.com/office/powerpoint/2010/main" val="74404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7EFD92-BD4C-459A-A49F-36137536F009}"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F1D7D-B2FE-4ECD-B308-90B51114987B}" type="slidenum">
              <a:rPr lang="en-US" smtClean="0"/>
              <a:t>‹#›</a:t>
            </a:fld>
            <a:endParaRPr lang="en-US"/>
          </a:p>
        </p:txBody>
      </p:sp>
    </p:spTree>
    <p:extLst>
      <p:ext uri="{BB962C8B-B14F-4D97-AF65-F5344CB8AC3E}">
        <p14:creationId xmlns:p14="http://schemas.microsoft.com/office/powerpoint/2010/main" val="313357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7EFD92-BD4C-459A-A49F-36137536F009}"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F1D7D-B2FE-4ECD-B308-90B51114987B}" type="slidenum">
              <a:rPr lang="en-US" smtClean="0"/>
              <a:t>‹#›</a:t>
            </a:fld>
            <a:endParaRPr lang="en-US"/>
          </a:p>
        </p:txBody>
      </p:sp>
    </p:spTree>
    <p:extLst>
      <p:ext uri="{BB962C8B-B14F-4D97-AF65-F5344CB8AC3E}">
        <p14:creationId xmlns:p14="http://schemas.microsoft.com/office/powerpoint/2010/main" val="2480993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7EFD92-BD4C-459A-A49F-36137536F009}" type="datetimeFigureOut">
              <a:rPr lang="en-US" smtClean="0"/>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6F1D7D-B2FE-4ECD-B308-90B51114987B}" type="slidenum">
              <a:rPr lang="en-US" smtClean="0"/>
              <a:t>‹#›</a:t>
            </a:fld>
            <a:endParaRPr lang="en-US"/>
          </a:p>
        </p:txBody>
      </p:sp>
    </p:spTree>
    <p:extLst>
      <p:ext uri="{BB962C8B-B14F-4D97-AF65-F5344CB8AC3E}">
        <p14:creationId xmlns:p14="http://schemas.microsoft.com/office/powerpoint/2010/main" val="3042285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7EFD92-BD4C-459A-A49F-36137536F009}" type="datetimeFigureOut">
              <a:rPr lang="en-US" smtClean="0"/>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6F1D7D-B2FE-4ECD-B308-90B51114987B}" type="slidenum">
              <a:rPr lang="en-US" smtClean="0"/>
              <a:t>‹#›</a:t>
            </a:fld>
            <a:endParaRPr lang="en-US"/>
          </a:p>
        </p:txBody>
      </p:sp>
    </p:spTree>
    <p:extLst>
      <p:ext uri="{BB962C8B-B14F-4D97-AF65-F5344CB8AC3E}">
        <p14:creationId xmlns:p14="http://schemas.microsoft.com/office/powerpoint/2010/main" val="2441924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EFD92-BD4C-459A-A49F-36137536F009}" type="datetimeFigureOut">
              <a:rPr lang="en-US" smtClean="0"/>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6F1D7D-B2FE-4ECD-B308-90B51114987B}" type="slidenum">
              <a:rPr lang="en-US" smtClean="0"/>
              <a:t>‹#›</a:t>
            </a:fld>
            <a:endParaRPr lang="en-US"/>
          </a:p>
        </p:txBody>
      </p:sp>
    </p:spTree>
    <p:extLst>
      <p:ext uri="{BB962C8B-B14F-4D97-AF65-F5344CB8AC3E}">
        <p14:creationId xmlns:p14="http://schemas.microsoft.com/office/powerpoint/2010/main" val="446151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7EFD92-BD4C-459A-A49F-36137536F009}"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F1D7D-B2FE-4ECD-B308-90B51114987B}" type="slidenum">
              <a:rPr lang="en-US" smtClean="0"/>
              <a:t>‹#›</a:t>
            </a:fld>
            <a:endParaRPr lang="en-US"/>
          </a:p>
        </p:txBody>
      </p:sp>
    </p:spTree>
    <p:extLst>
      <p:ext uri="{BB962C8B-B14F-4D97-AF65-F5344CB8AC3E}">
        <p14:creationId xmlns:p14="http://schemas.microsoft.com/office/powerpoint/2010/main" val="152151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7EFD92-BD4C-459A-A49F-36137536F009}"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F1D7D-B2FE-4ECD-B308-90B51114987B}" type="slidenum">
              <a:rPr lang="en-US" smtClean="0"/>
              <a:t>‹#›</a:t>
            </a:fld>
            <a:endParaRPr lang="en-US"/>
          </a:p>
        </p:txBody>
      </p:sp>
    </p:spTree>
    <p:extLst>
      <p:ext uri="{BB962C8B-B14F-4D97-AF65-F5344CB8AC3E}">
        <p14:creationId xmlns:p14="http://schemas.microsoft.com/office/powerpoint/2010/main" val="559777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EFD92-BD4C-459A-A49F-36137536F009}" type="datetimeFigureOut">
              <a:rPr lang="en-US" smtClean="0"/>
              <a:t>3/6/2017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F1D7D-B2FE-4ECD-B308-90B51114987B}" type="slidenum">
              <a:rPr lang="en-US" smtClean="0"/>
              <a:t>‹#›</a:t>
            </a:fld>
            <a:endParaRPr lang="en-US"/>
          </a:p>
        </p:txBody>
      </p:sp>
    </p:spTree>
    <p:extLst>
      <p:ext uri="{BB962C8B-B14F-4D97-AF65-F5344CB8AC3E}">
        <p14:creationId xmlns:p14="http://schemas.microsoft.com/office/powerpoint/2010/main" val="1826490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iewpure.com/dJm8X9LP3Qg?start=0&amp;end=0" TargetMode="External"/><Relationship Id="rId2" Type="http://schemas.openxmlformats.org/officeDocument/2006/relationships/hyperlink" Target="https://nj.pbslearningmedia.org/resource/234e980a-fcbc-4a21-8fb7-c335d5b73064/andrew-jackson-60-second-presidents/#.WL1wAm8rLct" TargetMode="Externa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viewpure.com/o0pc7eH41vY?start=0&amp;end=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284"/>
            <a:ext cx="10515600" cy="662841"/>
          </a:xfrm>
        </p:spPr>
        <p:txBody>
          <a:bodyPr>
            <a:normAutofit/>
          </a:bodyPr>
          <a:lstStyle/>
          <a:p>
            <a:pPr algn="ctr"/>
            <a:r>
              <a:rPr lang="en-US" sz="2400" b="1" dirty="0"/>
              <a:t>Chapter 12 -  Section 2: Jackson in the White House</a:t>
            </a:r>
          </a:p>
        </p:txBody>
      </p:sp>
      <p:sp>
        <p:nvSpPr>
          <p:cNvPr id="3" name="Subtitle 2"/>
          <p:cNvSpPr>
            <a:spLocks noGrp="1"/>
          </p:cNvSpPr>
          <p:nvPr>
            <p:ph sz="half" idx="1"/>
          </p:nvPr>
        </p:nvSpPr>
        <p:spPr/>
        <p:txBody>
          <a:bodyPr>
            <a:normAutofit fontScale="92500" lnSpcReduction="10000"/>
          </a:bodyPr>
          <a:lstStyle/>
          <a:p>
            <a:endParaRPr lang="en-US" dirty="0"/>
          </a:p>
          <a:p>
            <a:endParaRPr lang="en-US" dirty="0"/>
          </a:p>
        </p:txBody>
      </p:sp>
      <p:sp>
        <p:nvSpPr>
          <p:cNvPr id="6" name="Content Placeholder 5"/>
          <p:cNvSpPr>
            <a:spLocks noGrp="1"/>
          </p:cNvSpPr>
          <p:nvPr>
            <p:ph sz="half" idx="2"/>
          </p:nvPr>
        </p:nvSpPr>
        <p:spPr>
          <a:xfrm>
            <a:off x="3467819" y="672859"/>
            <a:ext cx="8719867" cy="6136257"/>
          </a:xfrm>
        </p:spPr>
        <p:txBody>
          <a:bodyPr>
            <a:normAutofit fontScale="92500" lnSpcReduction="10000"/>
          </a:bodyPr>
          <a:lstStyle/>
          <a:p>
            <a:pPr marL="0" indent="0">
              <a:buNone/>
            </a:pPr>
            <a:r>
              <a:rPr lang="en-US" b="1" dirty="0"/>
              <a:t> </a:t>
            </a:r>
            <a:r>
              <a:rPr lang="en-US" sz="2400" b="1" u="sng" dirty="0"/>
              <a:t>Andrew </a:t>
            </a:r>
            <a:r>
              <a:rPr lang="en-US" sz="2400" b="1" u="sng" dirty="0" smtClean="0"/>
              <a:t>Jackson</a:t>
            </a:r>
          </a:p>
          <a:p>
            <a:pPr marL="0" indent="0">
              <a:buNone/>
            </a:pPr>
            <a:r>
              <a:rPr lang="en-US" sz="1300" b="1" u="sng" dirty="0">
                <a:hlinkClick r:id="rId2"/>
              </a:rPr>
              <a:t>https://nj.pbslearningmedia.org/resource/234e980a-fcbc-4a21-8fb7-c335d5b73064/andrew-jackson-60-second-presidents/#.</a:t>
            </a:r>
            <a:r>
              <a:rPr lang="en-US" sz="1300" b="1" u="sng" dirty="0" smtClean="0">
                <a:hlinkClick r:id="rId2"/>
              </a:rPr>
              <a:t>WL1wAm8rLct</a:t>
            </a:r>
            <a:endParaRPr lang="en-US" sz="1300" b="1" u="sng" dirty="0" smtClean="0"/>
          </a:p>
          <a:p>
            <a:pPr marL="0" indent="0">
              <a:buNone/>
            </a:pPr>
            <a:r>
              <a:rPr lang="en-US" sz="1300" b="1" u="sng" dirty="0">
                <a:hlinkClick r:id="rId3"/>
              </a:rPr>
              <a:t>http://</a:t>
            </a:r>
            <a:r>
              <a:rPr lang="en-US" sz="1300" b="1" u="sng" dirty="0" smtClean="0">
                <a:hlinkClick r:id="rId3"/>
              </a:rPr>
              <a:t>viewpure.com/dJm8X9LP3Qg?start=0&amp;end=0</a:t>
            </a:r>
            <a:r>
              <a:rPr lang="en-US" sz="1300" b="1" u="sng" dirty="0" smtClean="0"/>
              <a:t> </a:t>
            </a:r>
          </a:p>
          <a:p>
            <a:pPr marL="0" indent="0">
              <a:buNone/>
            </a:pPr>
            <a:endParaRPr lang="en-US" sz="1300" b="1" u="sng" dirty="0"/>
          </a:p>
          <a:p>
            <a:pPr lvl="0"/>
            <a:r>
              <a:rPr lang="en-US" b="1" dirty="0"/>
              <a:t>Early Life</a:t>
            </a:r>
            <a:endParaRPr lang="en-US" dirty="0"/>
          </a:p>
          <a:p>
            <a:pPr marL="0" lvl="0" indent="0">
              <a:buNone/>
            </a:pPr>
            <a:r>
              <a:rPr lang="en-US" dirty="0"/>
              <a:t>1. When he was 13</a:t>
            </a:r>
            <a:r>
              <a:rPr lang="en-US" dirty="0">
                <a:solidFill>
                  <a:schemeClr val="accent1"/>
                </a:solidFill>
              </a:rPr>
              <a:t> </a:t>
            </a:r>
            <a:r>
              <a:rPr lang="en-US" i="1" u="sng" dirty="0">
                <a:solidFill>
                  <a:schemeClr val="accent1"/>
                </a:solidFill>
              </a:rPr>
              <a:t>he joined the Patriots during the Revolution.  He was captured by the British and was struck by a British officer’s sword when he refused to clean the officer’s boots. This memory stayed with him for the rest of his life.</a:t>
            </a:r>
            <a:endParaRPr lang="en-US" dirty="0">
              <a:solidFill>
                <a:schemeClr val="accent1"/>
              </a:solidFill>
            </a:endParaRPr>
          </a:p>
          <a:p>
            <a:pPr marL="0" indent="0">
              <a:buNone/>
            </a:pPr>
            <a:r>
              <a:rPr lang="en-US" dirty="0"/>
              <a:t>2. After the Revolution </a:t>
            </a:r>
            <a:r>
              <a:rPr lang="en-US" dirty="0">
                <a:solidFill>
                  <a:schemeClr val="accent1"/>
                </a:solidFill>
              </a:rPr>
              <a:t>he </a:t>
            </a:r>
            <a:r>
              <a:rPr lang="en-US" i="1" u="sng" dirty="0">
                <a:solidFill>
                  <a:schemeClr val="accent1"/>
                </a:solidFill>
              </a:rPr>
              <a:t>studied law in NC and moved to TN to set up a law practice.</a:t>
            </a:r>
            <a:endParaRPr lang="en-US" dirty="0">
              <a:solidFill>
                <a:schemeClr val="accent1"/>
              </a:solidFill>
            </a:endParaRPr>
          </a:p>
          <a:p>
            <a:pPr marL="0" indent="0">
              <a:buNone/>
            </a:pPr>
            <a:r>
              <a:rPr lang="en-US" dirty="0"/>
              <a:t>3.He became very wealthy by </a:t>
            </a:r>
            <a:r>
              <a:rPr lang="en-US" i="1" u="sng" dirty="0">
                <a:solidFill>
                  <a:schemeClr val="accent1"/>
                </a:solidFill>
              </a:rPr>
              <a:t>buying and selling land in GA and AL.</a:t>
            </a:r>
            <a:endParaRPr lang="en-US" dirty="0">
              <a:solidFill>
                <a:schemeClr val="accent1"/>
              </a:solidFill>
            </a:endParaRPr>
          </a:p>
          <a:p>
            <a:pPr marL="0" indent="0">
              <a:buNone/>
            </a:pPr>
            <a:r>
              <a:rPr lang="en-US" dirty="0"/>
              <a:t>4. While still in his twenties</a:t>
            </a:r>
            <a:r>
              <a:rPr lang="en-US" i="1" u="sng" dirty="0"/>
              <a:t> </a:t>
            </a:r>
            <a:r>
              <a:rPr lang="en-US" i="1" u="sng" dirty="0">
                <a:solidFill>
                  <a:schemeClr val="accent1"/>
                </a:solidFill>
              </a:rPr>
              <a:t>he was elected to Congress.</a:t>
            </a:r>
          </a:p>
          <a:p>
            <a:pPr marL="0" indent="0">
              <a:buNone/>
            </a:pPr>
            <a:r>
              <a:rPr lang="en-US" dirty="0"/>
              <a:t>5. He became a war hero after </a:t>
            </a:r>
            <a:r>
              <a:rPr lang="en-US" i="1" u="sng" dirty="0">
                <a:solidFill>
                  <a:schemeClr val="accent1"/>
                </a:solidFill>
              </a:rPr>
              <a:t>the Battle of New Orleans.</a:t>
            </a:r>
            <a:endParaRPr lang="en-US" dirty="0">
              <a:solidFill>
                <a:schemeClr val="accent1"/>
              </a:solidFill>
            </a:endParaRPr>
          </a:p>
          <a:p>
            <a:pPr marL="0" indent="0">
              <a:buNone/>
            </a:pPr>
            <a:endParaRPr lang="en-US" dirty="0">
              <a:solidFill>
                <a:schemeClr val="accent1"/>
              </a:solidFill>
            </a:endParaRPr>
          </a:p>
          <a:p>
            <a:pPr marL="0" indent="0">
              <a:buNone/>
            </a:pPr>
            <a:endParaRPr lang="en-US" sz="2400" u="sng"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18" y="1368724"/>
            <a:ext cx="3245416" cy="4244197"/>
          </a:xfrm>
          <a:prstGeom prst="rect">
            <a:avLst/>
          </a:prstGeom>
        </p:spPr>
      </p:pic>
      <p:sp>
        <p:nvSpPr>
          <p:cNvPr id="5" name="Rectangle 4"/>
          <p:cNvSpPr/>
          <p:nvPr/>
        </p:nvSpPr>
        <p:spPr>
          <a:xfrm>
            <a:off x="103517" y="3064285"/>
            <a:ext cx="12186249" cy="391517"/>
          </a:xfrm>
          <a:prstGeom prst="rect">
            <a:avLst/>
          </a:prstGeom>
        </p:spPr>
        <p:txBody>
          <a:bodyPr wrap="square">
            <a:spAutoFit/>
          </a:bodyPr>
          <a:lstStyle/>
          <a:p>
            <a:pPr>
              <a:lnSpc>
                <a:spcPct val="115000"/>
              </a:lnSpc>
            </a:pPr>
            <a:r>
              <a:rPr lang="en-US" b="1" dirty="0">
                <a:latin typeface="Comic Sans MS" panose="030F0702030302020204" pitchFamily="66"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410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ircle(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circle(in)">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circle(in)">
                                      <p:cBhvr>
                                        <p:cTn id="27" dur="20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circle(in)">
                                      <p:cBhvr>
                                        <p:cTn id="32" dur="20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circle(in)">
                                      <p:cBhvr>
                                        <p:cTn id="37" dur="20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circle(in)">
                                      <p:cBhvr>
                                        <p:cTn id="42" dur="20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circle(in)">
                                      <p:cBhvr>
                                        <p:cTn id="47" dur="20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circle(in)">
                                      <p:cBhvr>
                                        <p:cTn id="52" dur="20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circle(in)">
                                      <p:cBhvr>
                                        <p:cTn id="57" dur="20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532022"/>
          </a:xfrm>
        </p:spPr>
        <p:txBody>
          <a:bodyPr>
            <a:normAutofit/>
          </a:bodyPr>
          <a:lstStyle/>
          <a:p>
            <a:pPr algn="ctr"/>
            <a:r>
              <a:rPr lang="en-US" sz="2400" b="1" dirty="0"/>
              <a:t>Chapter 12 -  Section 2: Jackson in the White House</a:t>
            </a:r>
            <a:endParaRPr lang="en-US" sz="2400" dirty="0"/>
          </a:p>
        </p:txBody>
      </p:sp>
      <p:sp>
        <p:nvSpPr>
          <p:cNvPr id="6" name="Content Placeholder 5"/>
          <p:cNvSpPr>
            <a:spLocks noGrp="1"/>
          </p:cNvSpPr>
          <p:nvPr>
            <p:ph idx="1"/>
          </p:nvPr>
        </p:nvSpPr>
        <p:spPr>
          <a:xfrm>
            <a:off x="212785" y="897148"/>
            <a:ext cx="11904453" cy="5960852"/>
          </a:xfrm>
        </p:spPr>
        <p:txBody>
          <a:bodyPr>
            <a:normAutofit/>
          </a:bodyPr>
          <a:lstStyle/>
          <a:p>
            <a:r>
              <a:rPr lang="en-US" sz="2400" b="1" dirty="0"/>
              <a:t>Andrew Jackson was a complex person. Give evidence to support this statement</a:t>
            </a:r>
          </a:p>
          <a:p>
            <a:endParaRPr lang="en-US" sz="2400" b="1" dirty="0"/>
          </a:p>
          <a:p>
            <a:pPr marL="0" indent="0">
              <a:buNone/>
            </a:pPr>
            <a:endParaRPr lang="en-US" sz="2400" b="1" dirty="0"/>
          </a:p>
          <a:p>
            <a:endParaRPr lang="en-US" sz="2400" b="1" dirty="0"/>
          </a:p>
          <a:p>
            <a:pPr marL="0" indent="0">
              <a:buNone/>
            </a:pPr>
            <a:endParaRPr lang="en-US" sz="2400" b="1" dirty="0"/>
          </a:p>
          <a:p>
            <a:pPr marL="0" indent="0">
              <a:buNone/>
            </a:pPr>
            <a:endParaRPr lang="en-US" sz="2400" dirty="0"/>
          </a:p>
        </p:txBody>
      </p:sp>
      <p:graphicFrame>
        <p:nvGraphicFramePr>
          <p:cNvPr id="10" name="Table 9"/>
          <p:cNvGraphicFramePr>
            <a:graphicFrameLocks noGrp="1"/>
          </p:cNvGraphicFramePr>
          <p:nvPr>
            <p:extLst>
              <p:ext uri="{D42A27DB-BD31-4B8C-83A1-F6EECF244321}">
                <p14:modId xmlns:p14="http://schemas.microsoft.com/office/powerpoint/2010/main" val="3087120164"/>
              </p:ext>
            </p:extLst>
          </p:nvPr>
        </p:nvGraphicFramePr>
        <p:xfrm>
          <a:off x="2032000" y="1759789"/>
          <a:ext cx="8128000" cy="3322893"/>
        </p:xfrm>
        <a:graphic>
          <a:graphicData uri="http://schemas.openxmlformats.org/drawingml/2006/table">
            <a:tbl>
              <a:tblPr firstRow="1" bandRow="1">
                <a:tableStyleId>{5C22544A-7EE6-4342-B048-85BDC9FD1C3A}</a:tableStyleId>
              </a:tblPr>
              <a:tblGrid>
                <a:gridCol w="4064000">
                  <a:extLst>
                    <a:ext uri="{9D8B030D-6E8A-4147-A177-3AD203B41FA5}">
                      <a16:colId xmlns="" xmlns:a16="http://schemas.microsoft.com/office/drawing/2014/main" val="1505102892"/>
                    </a:ext>
                  </a:extLst>
                </a:gridCol>
                <a:gridCol w="4064000">
                  <a:extLst>
                    <a:ext uri="{9D8B030D-6E8A-4147-A177-3AD203B41FA5}">
                      <a16:colId xmlns="" xmlns:a16="http://schemas.microsoft.com/office/drawing/2014/main" val="2292237240"/>
                    </a:ext>
                  </a:extLst>
                </a:gridCol>
              </a:tblGrid>
              <a:tr h="558991">
                <a:tc>
                  <a:txBody>
                    <a:bodyPr/>
                    <a:lstStyle/>
                    <a:p>
                      <a:pPr algn="ctr"/>
                      <a:r>
                        <a:rPr lang="en-US" sz="2400" dirty="0">
                          <a:solidFill>
                            <a:schemeClr val="tx1"/>
                          </a:solidFill>
                        </a:rPr>
                        <a:t>Good Qualities</a:t>
                      </a:r>
                    </a:p>
                  </a:txBody>
                  <a:tcPr/>
                </a:tc>
                <a:tc>
                  <a:txBody>
                    <a:bodyPr/>
                    <a:lstStyle/>
                    <a:p>
                      <a:pPr algn="ctr"/>
                      <a:r>
                        <a:rPr lang="en-US" sz="2400" dirty="0">
                          <a:solidFill>
                            <a:schemeClr val="tx1"/>
                          </a:solidFill>
                        </a:rPr>
                        <a:t>Bad Qualities</a:t>
                      </a:r>
                    </a:p>
                  </a:txBody>
                  <a:tcPr/>
                </a:tc>
                <a:extLst>
                  <a:ext uri="{0D108BD9-81ED-4DB2-BD59-A6C34878D82A}">
                    <a16:rowId xmlns="" xmlns:a16="http://schemas.microsoft.com/office/drawing/2014/main" val="1821078945"/>
                  </a:ext>
                </a:extLst>
              </a:tr>
              <a:tr h="558991">
                <a:tc>
                  <a:txBody>
                    <a:bodyPr/>
                    <a:lstStyle/>
                    <a:p>
                      <a:r>
                        <a:rPr lang="en-US" sz="2400" dirty="0"/>
                        <a:t>Inspires &amp; leads others</a:t>
                      </a:r>
                    </a:p>
                  </a:txBody>
                  <a:tcPr/>
                </a:tc>
                <a:tc>
                  <a:txBody>
                    <a:bodyPr/>
                    <a:lstStyle/>
                    <a:p>
                      <a:r>
                        <a:rPr lang="en-US" sz="2400" dirty="0"/>
                        <a:t>Violent temper</a:t>
                      </a:r>
                    </a:p>
                  </a:txBody>
                  <a:tcPr/>
                </a:tc>
                <a:extLst>
                  <a:ext uri="{0D108BD9-81ED-4DB2-BD59-A6C34878D82A}">
                    <a16:rowId xmlns="" xmlns:a16="http://schemas.microsoft.com/office/drawing/2014/main" val="219261710"/>
                  </a:ext>
                </a:extLst>
              </a:tr>
              <a:tr h="558991">
                <a:tc>
                  <a:txBody>
                    <a:bodyPr/>
                    <a:lstStyle/>
                    <a:p>
                      <a:r>
                        <a:rPr lang="en-US" sz="2400" dirty="0"/>
                        <a:t>Man of his word – is honest</a:t>
                      </a:r>
                    </a:p>
                  </a:txBody>
                  <a:tcPr/>
                </a:tc>
                <a:tc>
                  <a:txBody>
                    <a:bodyPr/>
                    <a:lstStyle/>
                    <a:p>
                      <a:r>
                        <a:rPr lang="en-US" sz="2400" dirty="0"/>
                        <a:t>Dealt with enemies harshly</a:t>
                      </a:r>
                    </a:p>
                  </a:txBody>
                  <a:tcPr/>
                </a:tc>
                <a:extLst>
                  <a:ext uri="{0D108BD9-81ED-4DB2-BD59-A6C34878D82A}">
                    <a16:rowId xmlns="" xmlns:a16="http://schemas.microsoft.com/office/drawing/2014/main" val="343976451"/>
                  </a:ext>
                </a:extLst>
              </a:tr>
              <a:tr h="558991">
                <a:tc>
                  <a:txBody>
                    <a:bodyPr/>
                    <a:lstStyle/>
                    <a:p>
                      <a:r>
                        <a:rPr lang="en-US" sz="2400" dirty="0"/>
                        <a:t>Champion of the common people</a:t>
                      </a:r>
                    </a:p>
                  </a:txBody>
                  <a:tcPr/>
                </a:tc>
                <a:tc>
                  <a:txBody>
                    <a:bodyPr/>
                    <a:lstStyle/>
                    <a:p>
                      <a:r>
                        <a:rPr lang="en-US" sz="2400" dirty="0"/>
                        <a:t>Showed no mercy to the Indians</a:t>
                      </a:r>
                    </a:p>
                  </a:txBody>
                  <a:tcPr/>
                </a:tc>
                <a:extLst>
                  <a:ext uri="{0D108BD9-81ED-4DB2-BD59-A6C34878D82A}">
                    <a16:rowId xmlns="" xmlns:a16="http://schemas.microsoft.com/office/drawing/2014/main" val="1801485285"/>
                  </a:ext>
                </a:extLst>
              </a:tr>
              <a:tr h="558991">
                <a:tc>
                  <a:txBody>
                    <a:bodyPr/>
                    <a:lstStyle/>
                    <a:p>
                      <a:endParaRPr lang="en-US" dirty="0"/>
                    </a:p>
                  </a:txBody>
                  <a:tcPr/>
                </a:tc>
                <a:tc>
                  <a:txBody>
                    <a:bodyPr/>
                    <a:lstStyle/>
                    <a:p>
                      <a:r>
                        <a:rPr lang="en-US" sz="2400" dirty="0"/>
                        <a:t>Acted more like a king than president</a:t>
                      </a:r>
                    </a:p>
                  </a:txBody>
                  <a:tcPr/>
                </a:tc>
                <a:extLst>
                  <a:ext uri="{0D108BD9-81ED-4DB2-BD59-A6C34878D82A}">
                    <a16:rowId xmlns="" xmlns:a16="http://schemas.microsoft.com/office/drawing/2014/main" val="962135578"/>
                  </a:ext>
                </a:extLst>
              </a:tr>
            </a:tbl>
          </a:graphicData>
        </a:graphic>
      </p:graphicFrame>
    </p:spTree>
    <p:extLst>
      <p:ext uri="{BB962C8B-B14F-4D97-AF65-F5344CB8AC3E}">
        <p14:creationId xmlns:p14="http://schemas.microsoft.com/office/powerpoint/2010/main" val="292531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526"/>
            <a:ext cx="10515600" cy="707366"/>
          </a:xfrm>
        </p:spPr>
        <p:txBody>
          <a:bodyPr>
            <a:normAutofit/>
          </a:bodyPr>
          <a:lstStyle/>
          <a:p>
            <a:pPr algn="ctr"/>
            <a:r>
              <a:rPr lang="en-US" sz="2400" b="1" dirty="0"/>
              <a:t>Chapter 12 -  Section 2: Jackson in the White House</a:t>
            </a:r>
            <a:endParaRPr lang="en-US" sz="2400" dirty="0"/>
          </a:p>
        </p:txBody>
      </p:sp>
      <p:sp>
        <p:nvSpPr>
          <p:cNvPr id="3" name="Content Placeholder 2"/>
          <p:cNvSpPr>
            <a:spLocks noGrp="1"/>
          </p:cNvSpPr>
          <p:nvPr>
            <p:ph idx="1"/>
          </p:nvPr>
        </p:nvSpPr>
        <p:spPr>
          <a:xfrm>
            <a:off x="224287" y="753374"/>
            <a:ext cx="11967713" cy="6032741"/>
          </a:xfrm>
        </p:spPr>
        <p:txBody>
          <a:bodyPr>
            <a:normAutofit lnSpcReduction="10000"/>
          </a:bodyPr>
          <a:lstStyle/>
          <a:p>
            <a:pPr marL="0" indent="0">
              <a:buNone/>
            </a:pPr>
            <a:r>
              <a:rPr lang="en-US" b="1" dirty="0"/>
              <a:t> </a:t>
            </a:r>
            <a:r>
              <a:rPr lang="en-US" sz="2400" b="1" u="sng" dirty="0"/>
              <a:t>The Spoils System</a:t>
            </a:r>
          </a:p>
          <a:p>
            <a:pPr lvl="0"/>
            <a:r>
              <a:rPr lang="en-US" sz="2400" dirty="0"/>
              <a:t>What did Jackson do after taking office as President?</a:t>
            </a:r>
          </a:p>
          <a:p>
            <a:pPr marL="0" indent="0">
              <a:buNone/>
            </a:pPr>
            <a:r>
              <a:rPr lang="en-US" sz="2400" i="1" u="sng" dirty="0">
                <a:solidFill>
                  <a:schemeClr val="accent1"/>
                </a:solidFill>
              </a:rPr>
              <a:t>He fired many government employees and replaced them with his own supporters.</a:t>
            </a:r>
            <a:endParaRPr lang="en-US" sz="2400" dirty="0">
              <a:solidFill>
                <a:schemeClr val="accent1"/>
              </a:solidFill>
            </a:endParaRPr>
          </a:p>
          <a:p>
            <a:pPr lvl="0"/>
            <a:r>
              <a:rPr lang="en-US" sz="2400" dirty="0"/>
              <a:t>How did Jackson defend his use of the spoils system?</a:t>
            </a:r>
          </a:p>
          <a:p>
            <a:pPr marL="0" indent="0">
              <a:buNone/>
            </a:pPr>
            <a:r>
              <a:rPr lang="en-US" sz="2400" i="1" u="sng" dirty="0">
                <a:solidFill>
                  <a:schemeClr val="accent1"/>
                </a:solidFill>
              </a:rPr>
              <a:t>He said he was serving democracy by letting more citizens take part in government.  This would stop a small group of wealthy men controlling the government.  He wanted to see ordinary Americans fill gov. jobs.</a:t>
            </a:r>
            <a:endParaRPr lang="en-US" sz="2400" dirty="0">
              <a:solidFill>
                <a:schemeClr val="accent1"/>
              </a:solidFill>
            </a:endParaRPr>
          </a:p>
          <a:p>
            <a:pPr lvl="0"/>
            <a:r>
              <a:rPr lang="en-US" sz="2400" dirty="0"/>
              <a:t>Explain what a Jackson supporter meant when he said “To the victor belongs the spoils.”</a:t>
            </a:r>
          </a:p>
          <a:p>
            <a:pPr marL="0" indent="0">
              <a:buNone/>
            </a:pPr>
            <a:r>
              <a:rPr lang="en-US" sz="2400" i="1" u="sng" dirty="0">
                <a:solidFill>
                  <a:schemeClr val="accent1"/>
                </a:solidFill>
              </a:rPr>
              <a:t>He meant that since Jackson won the Presidency and was the “victor”  and the profit or the benefits of winning belong to him.  Therefore, as victor, Jackson can give the “spoils” or jobs to whomever he wants.</a:t>
            </a:r>
            <a:endParaRPr lang="en-US" sz="2400" dirty="0">
              <a:solidFill>
                <a:schemeClr val="accent1"/>
              </a:solidFill>
            </a:endParaRPr>
          </a:p>
          <a:p>
            <a:pPr lvl="0"/>
            <a:r>
              <a:rPr lang="en-US" sz="2400" dirty="0"/>
              <a:t>Explain what the “Kitchen Cabinet” was.  Who was part of this group of advisers?</a:t>
            </a:r>
          </a:p>
          <a:p>
            <a:pPr marL="0" indent="0">
              <a:buNone/>
            </a:pPr>
            <a:r>
              <a:rPr lang="en-US" sz="2400" i="1" u="sng" dirty="0">
                <a:solidFill>
                  <a:schemeClr val="accent1"/>
                </a:solidFill>
              </a:rPr>
              <a:t>This was a group of unofficial advisers who met informally with Jackson in the White House kitchen. These included Democratic leaders and newspaper editors. They had a good sense of the nation’s moods</a:t>
            </a:r>
            <a:r>
              <a:rPr lang="en-US" sz="2400" i="1" u="sng" dirty="0"/>
              <a:t>.</a:t>
            </a:r>
            <a:endParaRPr lang="en-US" sz="2400" dirty="0"/>
          </a:p>
          <a:p>
            <a:pPr marL="0" indent="0">
              <a:buNone/>
            </a:pPr>
            <a:endParaRPr lang="en-US" sz="2400" u="sng" dirty="0"/>
          </a:p>
        </p:txBody>
      </p:sp>
    </p:spTree>
    <p:extLst>
      <p:ext uri="{BB962C8B-B14F-4D97-AF65-F5344CB8AC3E}">
        <p14:creationId xmlns:p14="http://schemas.microsoft.com/office/powerpoint/2010/main" val="13089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ircle(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ircle(in)">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8536"/>
            <a:ext cx="10515600" cy="724619"/>
          </a:xfrm>
        </p:spPr>
        <p:txBody>
          <a:bodyPr>
            <a:normAutofit/>
          </a:bodyPr>
          <a:lstStyle/>
          <a:p>
            <a:pPr algn="ctr"/>
            <a:r>
              <a:rPr lang="en-US" sz="2400" b="1" dirty="0"/>
              <a:t>Chapter 12 -  Section 2: Jackson in the White House</a:t>
            </a:r>
            <a:endParaRPr lang="en-US" sz="2400" dirty="0"/>
          </a:p>
        </p:txBody>
      </p:sp>
      <p:sp>
        <p:nvSpPr>
          <p:cNvPr id="3" name="Content Placeholder 2"/>
          <p:cNvSpPr>
            <a:spLocks noGrp="1"/>
          </p:cNvSpPr>
          <p:nvPr>
            <p:ph idx="1"/>
          </p:nvPr>
        </p:nvSpPr>
        <p:spPr>
          <a:xfrm>
            <a:off x="355120" y="724619"/>
            <a:ext cx="11675854" cy="6078747"/>
          </a:xfrm>
        </p:spPr>
        <p:txBody>
          <a:bodyPr>
            <a:normAutofit/>
          </a:bodyPr>
          <a:lstStyle/>
          <a:p>
            <a:pPr marL="0" indent="0">
              <a:buNone/>
            </a:pPr>
            <a:r>
              <a:rPr lang="en-US" sz="2400" b="1" u="sng" dirty="0"/>
              <a:t>The Bank </a:t>
            </a:r>
            <a:r>
              <a:rPr lang="en-US" sz="2400" b="1" u="sng" dirty="0" smtClean="0"/>
              <a:t>War</a:t>
            </a:r>
          </a:p>
          <a:p>
            <a:pPr marL="0" indent="0">
              <a:buNone/>
            </a:pPr>
            <a:r>
              <a:rPr lang="en-US" sz="2400" b="1" u="sng" dirty="0">
                <a:hlinkClick r:id="rId2"/>
              </a:rPr>
              <a:t>http://</a:t>
            </a:r>
            <a:r>
              <a:rPr lang="en-US" sz="2400" b="1" u="sng" dirty="0" smtClean="0">
                <a:hlinkClick r:id="rId2"/>
              </a:rPr>
              <a:t>viewpure.com/o0pc7eH41vY?start=0&amp;end=0</a:t>
            </a:r>
            <a:r>
              <a:rPr lang="en-US" sz="2400" b="1" u="sng" dirty="0" smtClean="0"/>
              <a:t> </a:t>
            </a:r>
            <a:endParaRPr lang="en-US" sz="2400" b="1" u="sng" dirty="0"/>
          </a:p>
          <a:p>
            <a:r>
              <a:rPr lang="en-US" dirty="0"/>
              <a:t>List some reasons why President Jackson and the Democrats despised the Bank of the United States.</a:t>
            </a:r>
          </a:p>
          <a:p>
            <a:pPr marL="514350" indent="-514350">
              <a:buAutoNum type="arabicPeriod"/>
            </a:pPr>
            <a:r>
              <a:rPr lang="en-US" i="1" u="sng" dirty="0">
                <a:solidFill>
                  <a:schemeClr val="accent1"/>
                </a:solidFill>
              </a:rPr>
              <a:t>It was undemocratic.</a:t>
            </a:r>
          </a:p>
          <a:p>
            <a:pPr marL="514350" indent="-514350">
              <a:buFont typeface="Arial" panose="020B0604020202020204" pitchFamily="34" charset="0"/>
              <a:buAutoNum type="arabicPeriod"/>
            </a:pPr>
            <a:r>
              <a:rPr lang="en-US" i="1" u="sng" dirty="0">
                <a:solidFill>
                  <a:schemeClr val="accent1"/>
                </a:solidFill>
              </a:rPr>
              <a:t>He didn’t like that wealthy men, like Nicholas Biddle, ran the Bank.</a:t>
            </a:r>
            <a:endParaRPr lang="en-US" dirty="0">
              <a:solidFill>
                <a:schemeClr val="accent1"/>
              </a:solidFill>
            </a:endParaRPr>
          </a:p>
          <a:p>
            <a:pPr marL="514350" indent="-514350">
              <a:buFont typeface="Arial" panose="020B0604020202020204" pitchFamily="34" charset="0"/>
              <a:buAutoNum type="arabicPeriod"/>
            </a:pPr>
            <a:r>
              <a:rPr lang="en-US" i="1" u="sng" dirty="0">
                <a:solidFill>
                  <a:schemeClr val="accent1"/>
                </a:solidFill>
              </a:rPr>
              <a:t>He felt that the Bank benefitted only the rich.</a:t>
            </a:r>
            <a:endParaRPr lang="en-US" dirty="0">
              <a:solidFill>
                <a:schemeClr val="accent1"/>
              </a:solidFill>
            </a:endParaRPr>
          </a:p>
          <a:p>
            <a:pPr marL="514350" indent="-514350">
              <a:buFont typeface="Arial" panose="020B0604020202020204" pitchFamily="34" charset="0"/>
              <a:buAutoNum type="arabicPeriod"/>
            </a:pPr>
            <a:r>
              <a:rPr lang="en-US" i="1" u="sng" dirty="0">
                <a:solidFill>
                  <a:schemeClr val="accent1"/>
                </a:solidFill>
              </a:rPr>
              <a:t>He didn’t like how Biddle and the Bank controlled Congress.</a:t>
            </a:r>
            <a:endParaRPr lang="en-US" dirty="0">
              <a:solidFill>
                <a:schemeClr val="accent1"/>
              </a:solidFill>
            </a:endParaRPr>
          </a:p>
          <a:p>
            <a:pPr marL="514350" indent="-514350">
              <a:buFont typeface="Arial" panose="020B0604020202020204" pitchFamily="34" charset="0"/>
              <a:buAutoNum type="arabicPeriod"/>
            </a:pPr>
            <a:r>
              <a:rPr lang="en-US" i="1" u="sng" dirty="0">
                <a:solidFill>
                  <a:schemeClr val="accent1"/>
                </a:solidFill>
              </a:rPr>
              <a:t>He felt it was too powerful.</a:t>
            </a:r>
          </a:p>
          <a:p>
            <a:endParaRPr lang="en-US" dirty="0"/>
          </a:p>
          <a:p>
            <a:pPr marL="0" indent="0">
              <a:buNone/>
            </a:pPr>
            <a:endParaRPr lang="en-US" dirty="0">
              <a:solidFill>
                <a:schemeClr val="accent1"/>
              </a:solidFill>
            </a:endParaRPr>
          </a:p>
          <a:p>
            <a:pPr marL="0" indent="0">
              <a:buNone/>
            </a:pPr>
            <a:endParaRPr lang="en-US" dirty="0"/>
          </a:p>
          <a:p>
            <a:pPr marL="0" indent="0">
              <a:buNone/>
            </a:pPr>
            <a:endParaRPr lang="en-US" dirty="0"/>
          </a:p>
          <a:p>
            <a:pPr marL="0" indent="0">
              <a:buNone/>
            </a:pPr>
            <a:endParaRPr lang="en-US" sz="2400" u="sng" dirty="0"/>
          </a:p>
          <a:p>
            <a:endParaRPr lang="en-US" dirty="0"/>
          </a:p>
        </p:txBody>
      </p:sp>
    </p:spTree>
    <p:extLst>
      <p:ext uri="{BB962C8B-B14F-4D97-AF65-F5344CB8AC3E}">
        <p14:creationId xmlns:p14="http://schemas.microsoft.com/office/powerpoint/2010/main" val="116733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279"/>
            <a:ext cx="10515600" cy="805133"/>
          </a:xfrm>
        </p:spPr>
        <p:txBody>
          <a:bodyPr>
            <a:normAutofit/>
          </a:bodyPr>
          <a:lstStyle/>
          <a:p>
            <a:pPr algn="ctr"/>
            <a:r>
              <a:rPr lang="en-US" sz="2400" b="1" dirty="0"/>
              <a:t>Chapter 12 -  Section 2: Jackson in the White House</a:t>
            </a:r>
            <a:endParaRPr lang="en-US" sz="2400" dirty="0"/>
          </a:p>
        </p:txBody>
      </p:sp>
      <p:sp>
        <p:nvSpPr>
          <p:cNvPr id="3" name="Content Placeholder 2"/>
          <p:cNvSpPr>
            <a:spLocks noGrp="1"/>
          </p:cNvSpPr>
          <p:nvPr>
            <p:ph idx="1"/>
          </p:nvPr>
        </p:nvSpPr>
        <p:spPr>
          <a:xfrm>
            <a:off x="86264" y="920151"/>
            <a:ext cx="11887200" cy="5888966"/>
          </a:xfrm>
        </p:spPr>
        <p:txBody>
          <a:bodyPr>
            <a:normAutofit lnSpcReduction="10000"/>
          </a:bodyPr>
          <a:lstStyle/>
          <a:p>
            <a:r>
              <a:rPr lang="en-US" dirty="0"/>
              <a:t>Describe how Mr. Biddle (the Bank’s President), Henry Clay, and Daniel Webster tried to save the Bank of the United States (BUS) and defeat Jackson in the Election of 1832.</a:t>
            </a:r>
          </a:p>
          <a:p>
            <a:pPr marL="0" indent="0">
              <a:buNone/>
            </a:pPr>
            <a:r>
              <a:rPr lang="en-US" i="1" u="sng" dirty="0">
                <a:solidFill>
                  <a:schemeClr val="accent1"/>
                </a:solidFill>
              </a:rPr>
              <a:t>Biddle, Clay and Webster were worried that Jackson might destroy the Bank, so they decided to make the renewing of the Bank’s charter one of the issues in the upcoming Presidential Election of 1832.  In this election Henry Clay was running against Andrew Jackson. The Whig Party (Clay’s party) believed that most Americans supported the Bank of the U.S.  They felt that if Jackson vetoed the bill to renew the Bank it would anger voters and they would not vote for Jackson and he would lose the election. </a:t>
            </a:r>
            <a:endParaRPr lang="en-US" dirty="0">
              <a:solidFill>
                <a:schemeClr val="accent1"/>
              </a:solidFill>
            </a:endParaRPr>
          </a:p>
          <a:p>
            <a:r>
              <a:rPr lang="en-US" dirty="0"/>
              <a:t>What were Jackson’s two reasons for vetoing the Bank bill?</a:t>
            </a:r>
          </a:p>
          <a:p>
            <a:pPr marL="0" indent="0">
              <a:buNone/>
            </a:pPr>
            <a:r>
              <a:rPr lang="en-US" i="1" u="sng" dirty="0">
                <a:solidFill>
                  <a:schemeClr val="accent1"/>
                </a:solidFill>
              </a:rPr>
              <a:t>1. He felt the Bank was unconstitutional.</a:t>
            </a:r>
            <a:endParaRPr lang="en-US" dirty="0">
              <a:solidFill>
                <a:schemeClr val="accent1"/>
              </a:solidFill>
            </a:endParaRPr>
          </a:p>
          <a:p>
            <a:pPr marL="0" indent="0">
              <a:buNone/>
            </a:pPr>
            <a:r>
              <a:rPr lang="en-US" i="1" u="sng" dirty="0">
                <a:solidFill>
                  <a:schemeClr val="accent1"/>
                </a:solidFill>
              </a:rPr>
              <a:t>2. He felt that the bank helped aristocrats or the wealthy at the expense of the common people.</a:t>
            </a:r>
            <a:endParaRPr lang="en-US" dirty="0">
              <a:solidFill>
                <a:schemeClr val="accent1"/>
              </a:solidFill>
            </a:endParaRPr>
          </a:p>
          <a:p>
            <a:pPr marL="0" indent="0">
              <a:buNone/>
            </a:pPr>
            <a:endParaRPr lang="en-US" dirty="0"/>
          </a:p>
        </p:txBody>
      </p:sp>
    </p:spTree>
    <p:extLst>
      <p:ext uri="{BB962C8B-B14F-4D97-AF65-F5344CB8AC3E}">
        <p14:creationId xmlns:p14="http://schemas.microsoft.com/office/powerpoint/2010/main" val="36398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543"/>
            <a:ext cx="10515600" cy="897147"/>
          </a:xfrm>
        </p:spPr>
        <p:txBody>
          <a:bodyPr>
            <a:normAutofit/>
          </a:bodyPr>
          <a:lstStyle/>
          <a:p>
            <a:pPr algn="ctr"/>
            <a:r>
              <a:rPr lang="en-US" sz="2800" b="1" dirty="0"/>
              <a:t>Chapter 12 -  Section 2: Jackson in the White House</a:t>
            </a:r>
            <a:endParaRPr lang="en-US" sz="2800" dirty="0"/>
          </a:p>
        </p:txBody>
      </p:sp>
      <p:sp>
        <p:nvSpPr>
          <p:cNvPr id="3" name="Content Placeholder 2"/>
          <p:cNvSpPr>
            <a:spLocks noGrp="1"/>
          </p:cNvSpPr>
          <p:nvPr>
            <p:ph idx="1"/>
          </p:nvPr>
        </p:nvSpPr>
        <p:spPr>
          <a:xfrm>
            <a:off x="258791" y="1069675"/>
            <a:ext cx="11818189" cy="5566914"/>
          </a:xfrm>
        </p:spPr>
        <p:txBody>
          <a:bodyPr>
            <a:normAutofit fontScale="92500" lnSpcReduction="10000"/>
          </a:bodyPr>
          <a:lstStyle/>
          <a:p>
            <a:r>
              <a:rPr lang="en-US" dirty="0"/>
              <a:t>Who won the Election of 1832?</a:t>
            </a:r>
          </a:p>
          <a:p>
            <a:pPr marL="0" indent="0">
              <a:buNone/>
            </a:pPr>
            <a:r>
              <a:rPr lang="en-US" i="1" u="sng" dirty="0">
                <a:solidFill>
                  <a:schemeClr val="accent1"/>
                </a:solidFill>
              </a:rPr>
              <a:t> Jackson won.</a:t>
            </a:r>
          </a:p>
          <a:p>
            <a:r>
              <a:rPr lang="en-US" dirty="0"/>
              <a:t>With the Bank bill vetoed and without a new charter, the BUS would have to close.  Explain how Jackson saw to it that the BUS would cease to function even before the charter ran out in 1836.  What did Jackson and Sec’y of the Treasury Roger Taney do to ensure the bank could no longer function?</a:t>
            </a:r>
          </a:p>
          <a:p>
            <a:pPr marL="0" indent="0">
              <a:buNone/>
            </a:pPr>
            <a:r>
              <a:rPr lang="en-US" i="1" u="sng" dirty="0">
                <a:solidFill>
                  <a:schemeClr val="accent1"/>
                </a:solidFill>
              </a:rPr>
              <a:t>Jackson did not want to wait until the charter ran out in 1836; he wanted to destroy the Bank immediately. So, he ordered his </a:t>
            </a:r>
            <a:r>
              <a:rPr lang="en-US" i="1" u="sng" dirty="0" err="1">
                <a:solidFill>
                  <a:schemeClr val="accent1"/>
                </a:solidFill>
              </a:rPr>
              <a:t>Secy</a:t>
            </a:r>
            <a:r>
              <a:rPr lang="en-US" i="1" u="sng" dirty="0">
                <a:solidFill>
                  <a:schemeClr val="accent1"/>
                </a:solidFill>
              </a:rPr>
              <a:t>’ of the Treasury, Roger Taney, to stop putting government money into the BUS.  Instead, Taney ordered government money be deposited into state banks, called “pet banks” because Taney and his friends controlled them.  The loss of funds made it very difficult for the BUS to continue to function.</a:t>
            </a:r>
            <a:endParaRPr lang="en-US" dirty="0">
              <a:solidFill>
                <a:schemeClr val="accent1"/>
              </a:solidFill>
            </a:endParaRPr>
          </a:p>
          <a:p>
            <a:r>
              <a:rPr lang="en-US" dirty="0"/>
              <a:t>What happened when the Bank finally closed in 1836?</a:t>
            </a:r>
          </a:p>
          <a:p>
            <a:pPr marL="0" indent="0">
              <a:buNone/>
            </a:pPr>
            <a:r>
              <a:rPr lang="en-US" i="1" u="sng" dirty="0">
                <a:solidFill>
                  <a:schemeClr val="accent1"/>
                </a:solidFill>
              </a:rPr>
              <a:t>When the bank finally closed in 1836, an economic crisis in the U.S. was already brewing.</a:t>
            </a:r>
            <a:endParaRPr lang="en-US" dirty="0">
              <a:solidFill>
                <a:schemeClr val="accent1"/>
              </a:solidFill>
            </a:endParaRPr>
          </a:p>
          <a:p>
            <a:pPr marL="0" indent="0">
              <a:buNone/>
            </a:pPr>
            <a:endParaRPr lang="en-US" dirty="0">
              <a:solidFill>
                <a:schemeClr val="accent1"/>
              </a:solidFill>
            </a:endParaRPr>
          </a:p>
        </p:txBody>
      </p:sp>
    </p:spTree>
    <p:extLst>
      <p:ext uri="{BB962C8B-B14F-4D97-AF65-F5344CB8AC3E}">
        <p14:creationId xmlns:p14="http://schemas.microsoft.com/office/powerpoint/2010/main" val="378751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547</Words>
  <Application>Microsoft Office PowerPoint</Application>
  <PresentationFormat>Custom</PresentationFormat>
  <Paragraphs>62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Chapter 12 -  Section 2: Jackson in the White House</vt:lpstr>
      <vt:lpstr>Chapter 12 -  Section 2: Jackson in the White House</vt:lpstr>
      <vt:lpstr>Chapter 12 -  Section 2: Jackson in the White House</vt:lpstr>
      <vt:lpstr>Chapter 12 -  Section 2: Jackson in the White House</vt:lpstr>
      <vt:lpstr>Chapter 12 -  Section 2: Jackson in the White House</vt:lpstr>
      <vt:lpstr>Chapter 12 -  Section 2: Jackson in the White House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Moira Largiader</dc:creator>
  <cp:lastModifiedBy>Little Silver Schools</cp:lastModifiedBy>
  <cp:revision>19</cp:revision>
  <dcterms:created xsi:type="dcterms:W3CDTF">2017-03-04T19:02:10Z</dcterms:created>
  <dcterms:modified xsi:type="dcterms:W3CDTF">2017-03-06T18:09:51Z</dcterms:modified>
</cp:coreProperties>
</file>