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62" d="100"/>
          <a:sy n="62" d="100"/>
        </p:scale>
        <p:origin x="-714" y="-1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3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2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4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2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9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4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9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7953-6F15-43AA-8220-81CB2282EC2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707CB-E114-438B-8EBA-0CB455C2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7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viewpure.com/TK8PHLLdO2k?start=0&amp;end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ewpure.com/FIzTa2qLKqg?start=0&amp;en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8680" y="106680"/>
            <a:ext cx="10515600" cy="1249680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 smtClean="0"/>
              <a:t>Ch</a:t>
            </a:r>
            <a:r>
              <a:rPr lang="en-US" sz="3200" b="1" i="1" dirty="0"/>
              <a:t>. 12 Section 3 – The Nullification Crisis: Webster vs. Calhoun</a:t>
            </a:r>
            <a:br>
              <a:rPr lang="en-US" sz="3200" b="1" i="1" dirty="0"/>
            </a:br>
            <a:r>
              <a:rPr lang="en-US" sz="1600" b="1" i="1" dirty="0">
                <a:hlinkClick r:id="rId2"/>
              </a:rPr>
              <a:t>http://</a:t>
            </a:r>
            <a:r>
              <a:rPr lang="en-US" sz="1600" b="1" i="1" dirty="0" smtClean="0">
                <a:hlinkClick r:id="rId2"/>
              </a:rPr>
              <a:t>viewpure.com/TK8PHLLdO2k?start=0&amp;end=0</a:t>
            </a:r>
            <a:r>
              <a:rPr lang="en-US" sz="1600" b="1" i="1" dirty="0" smtClean="0"/>
              <a:t/>
            </a:r>
            <a:br>
              <a:rPr lang="en-US" sz="1600" b="1" i="1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8545" y="1363287"/>
            <a:ext cx="11914909" cy="540327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u="sng" dirty="0"/>
              <a:t>A Crisis over Tariffs </a:t>
            </a:r>
          </a:p>
          <a:p>
            <a:r>
              <a:rPr lang="en-US" sz="3200" dirty="0"/>
              <a:t>Congress passes </a:t>
            </a:r>
            <a:r>
              <a:rPr lang="en-US" sz="3200" b="1" u="sng" dirty="0">
                <a:solidFill>
                  <a:srgbClr val="C00000"/>
                </a:solidFill>
              </a:rPr>
              <a:t>the highest tariff in history (Tariff of Abominations 50%!! )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in 1828.</a:t>
            </a:r>
          </a:p>
          <a:p>
            <a:r>
              <a:rPr lang="en-US" sz="3200" dirty="0"/>
              <a:t>This high tariff protected </a:t>
            </a:r>
            <a:r>
              <a:rPr lang="en-US" sz="3200" b="1" u="sng" dirty="0">
                <a:solidFill>
                  <a:srgbClr val="C00000"/>
                </a:solidFill>
              </a:rPr>
              <a:t>manufacturers from foreign competition</a:t>
            </a:r>
            <a:r>
              <a:rPr lang="en-US" sz="3200" dirty="0">
                <a:solidFill>
                  <a:srgbClr val="C00000"/>
                </a:solidFill>
              </a:rPr>
              <a:t>.</a:t>
            </a:r>
          </a:p>
          <a:p>
            <a:r>
              <a:rPr lang="en-US" sz="3200" dirty="0"/>
              <a:t>Most manufacturers were from the </a:t>
            </a:r>
            <a:r>
              <a:rPr lang="en-US" sz="3200" b="1" u="sng" dirty="0">
                <a:solidFill>
                  <a:srgbClr val="C00000"/>
                </a:solidFill>
              </a:rPr>
              <a:t>North.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u="sng" dirty="0">
                <a:solidFill>
                  <a:srgbClr val="C00000"/>
                </a:solidFill>
              </a:rPr>
              <a:t>Southern planters  </a:t>
            </a:r>
            <a:r>
              <a:rPr lang="en-US" sz="3200" dirty="0"/>
              <a:t>were hurt by the tariff because </a:t>
            </a:r>
            <a:r>
              <a:rPr lang="en-US" sz="3200" b="1" u="sng" dirty="0">
                <a:solidFill>
                  <a:srgbClr val="C00000"/>
                </a:solidFill>
              </a:rPr>
              <a:t>they sold their cotton in Europe and bought European goods in return.  The high tariff meant that they had to pay more for these imports.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Many southerners felt the tariff was </a:t>
            </a:r>
            <a:r>
              <a:rPr lang="en-US" sz="3200" b="1" u="sng" dirty="0">
                <a:solidFill>
                  <a:srgbClr val="C00000"/>
                </a:solidFill>
              </a:rPr>
              <a:t>unconstitutional</a:t>
            </a:r>
            <a:r>
              <a:rPr lang="en-US" sz="3200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3102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43840"/>
            <a:ext cx="10515600" cy="649458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/>
              <a:t>Calhoun v. Webster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7462" y="1041009"/>
            <a:ext cx="5892338" cy="56692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b="1" u="sng" dirty="0"/>
              <a:t>John C. Calhoun</a:t>
            </a:r>
          </a:p>
          <a:p>
            <a:r>
              <a:rPr lang="en-US" dirty="0"/>
              <a:t>Leads fight against </a:t>
            </a:r>
            <a:r>
              <a:rPr lang="en-US" b="1" u="sng" dirty="0"/>
              <a:t>the tariff</a:t>
            </a:r>
            <a:r>
              <a:rPr lang="en-US" dirty="0"/>
              <a:t>.</a:t>
            </a:r>
          </a:p>
          <a:p>
            <a:r>
              <a:rPr lang="en-US" dirty="0"/>
              <a:t>Claims a state has the right </a:t>
            </a:r>
            <a:r>
              <a:rPr lang="en-US" b="1" u="sng" dirty="0">
                <a:solidFill>
                  <a:srgbClr val="C00000"/>
                </a:solidFill>
              </a:rPr>
              <a:t>to nullify or cancel a federal law that it considered to be unconstitutional.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Supports </a:t>
            </a:r>
            <a:r>
              <a:rPr lang="en-US" b="1" u="sng" dirty="0">
                <a:solidFill>
                  <a:srgbClr val="C00000"/>
                </a:solidFill>
              </a:rPr>
              <a:t>states’ rights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r>
              <a:rPr lang="en-US" dirty="0"/>
              <a:t>Claims that states have final authority because </a:t>
            </a:r>
            <a:r>
              <a:rPr lang="en-US" b="1" u="sng" dirty="0">
                <a:solidFill>
                  <a:srgbClr val="C00000"/>
                </a:solidFill>
              </a:rPr>
              <a:t>they created the Constitution.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4866" y="1425526"/>
            <a:ext cx="5864629" cy="53644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b="1" u="sng" dirty="0"/>
              <a:t>Daniel Webster</a:t>
            </a:r>
          </a:p>
          <a:p>
            <a:r>
              <a:rPr lang="en-US" dirty="0"/>
              <a:t>Attacks the idea of </a:t>
            </a:r>
            <a:r>
              <a:rPr lang="en-US" b="1" u="sng" dirty="0">
                <a:solidFill>
                  <a:srgbClr val="C00000"/>
                </a:solidFill>
              </a:rPr>
              <a:t>nullification.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Claims the Constitution </a:t>
            </a:r>
            <a:r>
              <a:rPr lang="en-US" b="1" u="sng" dirty="0">
                <a:solidFill>
                  <a:srgbClr val="C00000"/>
                </a:solidFill>
              </a:rPr>
              <a:t>united the American people, not just the states.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Claims that if states can nullify federal laws, then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the nation would fall apart.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970" y="1041009"/>
            <a:ext cx="2574388" cy="18822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308" y="975848"/>
            <a:ext cx="2210651" cy="212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71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9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600" b="1" u="sng" dirty="0" smtClean="0"/>
              <a:t>Nullification </a:t>
            </a:r>
            <a:r>
              <a:rPr lang="en-US" sz="3600" b="1" u="sng" dirty="0"/>
              <a:t>Crisis</a:t>
            </a:r>
            <a:r>
              <a:rPr lang="en-US" sz="3200" b="1" u="sng" dirty="0"/>
              <a:t/>
            </a:r>
            <a:br>
              <a:rPr lang="en-US" sz="3200" b="1" u="sng" dirty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1600" b="1" u="sng" dirty="0" smtClean="0">
                <a:hlinkClick r:id="rId2"/>
              </a:rPr>
              <a:t>http</a:t>
            </a:r>
            <a:r>
              <a:rPr lang="en-US" sz="1600" b="1" u="sng" dirty="0">
                <a:hlinkClick r:id="rId2"/>
              </a:rPr>
              <a:t>://</a:t>
            </a:r>
            <a:r>
              <a:rPr lang="en-US" sz="1600" b="1" u="sng" dirty="0" smtClean="0">
                <a:hlinkClick r:id="rId2"/>
              </a:rPr>
              <a:t>viewpure.com/FIzTa2qLKqg?start=0&amp;end=0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32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" y="1457497"/>
            <a:ext cx="12131039" cy="5275811"/>
          </a:xfrm>
        </p:spPr>
        <p:txBody>
          <a:bodyPr/>
          <a:lstStyle/>
          <a:p>
            <a:r>
              <a:rPr lang="en-US" sz="3200" dirty="0"/>
              <a:t>A new lower tariff is passed in </a:t>
            </a:r>
            <a:r>
              <a:rPr lang="en-US" sz="3200" b="1" u="sng" dirty="0">
                <a:solidFill>
                  <a:srgbClr val="C00000"/>
                </a:solidFill>
              </a:rPr>
              <a:t>1832.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South Carolina reacts by </a:t>
            </a:r>
            <a:r>
              <a:rPr lang="en-US" sz="3200" b="1" u="sng" dirty="0">
                <a:solidFill>
                  <a:srgbClr val="C00000"/>
                </a:solidFill>
              </a:rPr>
              <a:t>passing the Nullification Act, declaring the new tariff illegal and threatens to secede.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President Jackson responds to SC’s actions by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b="1" u="sng" dirty="0">
                <a:solidFill>
                  <a:srgbClr val="C00000"/>
                </a:solidFill>
              </a:rPr>
              <a:t>asking Congress to pass the Force Bill, which allowed him to use the army, if necessary, to enforce the tariff.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H. Clay proposes a </a:t>
            </a:r>
            <a:r>
              <a:rPr lang="en-US" sz="3200" b="1" u="sng" dirty="0">
                <a:solidFill>
                  <a:srgbClr val="C00000"/>
                </a:solidFill>
              </a:rPr>
              <a:t>compromise tariff – a lower one (33%).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Calhoun supports </a:t>
            </a:r>
            <a:r>
              <a:rPr lang="en-US" sz="3200" b="1" u="sng" dirty="0">
                <a:solidFill>
                  <a:srgbClr val="C00000"/>
                </a:solidFill>
              </a:rPr>
              <a:t>the compromise tariff.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South Carolina </a:t>
            </a:r>
            <a:r>
              <a:rPr lang="en-US" sz="3200" b="1" u="sng" dirty="0">
                <a:solidFill>
                  <a:srgbClr val="C00000"/>
                </a:solidFill>
              </a:rPr>
              <a:t>repeals the Nullification Act and the Nullification Crisis is over. Tensions between N &amp;S  will  last for years, though.</a:t>
            </a:r>
            <a:endParaRPr lang="en-US" sz="32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3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272</Words>
  <Application>Microsoft Office PowerPoint</Application>
  <PresentationFormat>Custom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Ch. 12 Section 3 – The Nullification Crisis: Webster vs. Calhoun http://viewpure.com/TK8PHLLdO2k?start=0&amp;end=0  </vt:lpstr>
      <vt:lpstr>Calhoun v. Webster</vt:lpstr>
      <vt:lpstr> Nullification Crisis  http://viewpure.com/FIzTa2qLKqg?start=0&amp;end=0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Moira Largiader</dc:creator>
  <cp:lastModifiedBy>Little Silver Schools</cp:lastModifiedBy>
  <cp:revision>12</cp:revision>
  <dcterms:created xsi:type="dcterms:W3CDTF">2017-03-04T20:54:03Z</dcterms:created>
  <dcterms:modified xsi:type="dcterms:W3CDTF">2017-03-06T18:09:24Z</dcterms:modified>
</cp:coreProperties>
</file>