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p:scale>
          <a:sx n="62" d="100"/>
          <a:sy n="62" d="100"/>
        </p:scale>
        <p:origin x="-714" y="-1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42B225D-02D5-4776-ADBF-DBF63D4ED0FE}"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B1831-940F-4FE8-B84A-61D0E3B75482}" type="slidenum">
              <a:rPr lang="en-US" smtClean="0"/>
              <a:t>‹#›</a:t>
            </a:fld>
            <a:endParaRPr lang="en-US"/>
          </a:p>
        </p:txBody>
      </p:sp>
    </p:spTree>
    <p:extLst>
      <p:ext uri="{BB962C8B-B14F-4D97-AF65-F5344CB8AC3E}">
        <p14:creationId xmlns:p14="http://schemas.microsoft.com/office/powerpoint/2010/main" val="395022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2B225D-02D5-4776-ADBF-DBF63D4ED0FE}"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B1831-940F-4FE8-B84A-61D0E3B75482}" type="slidenum">
              <a:rPr lang="en-US" smtClean="0"/>
              <a:t>‹#›</a:t>
            </a:fld>
            <a:endParaRPr lang="en-US"/>
          </a:p>
        </p:txBody>
      </p:sp>
    </p:spTree>
    <p:extLst>
      <p:ext uri="{BB962C8B-B14F-4D97-AF65-F5344CB8AC3E}">
        <p14:creationId xmlns:p14="http://schemas.microsoft.com/office/powerpoint/2010/main" val="1763547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2B225D-02D5-4776-ADBF-DBF63D4ED0FE}"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B1831-940F-4FE8-B84A-61D0E3B75482}" type="slidenum">
              <a:rPr lang="en-US" smtClean="0"/>
              <a:t>‹#›</a:t>
            </a:fld>
            <a:endParaRPr lang="en-US"/>
          </a:p>
        </p:txBody>
      </p:sp>
    </p:spTree>
    <p:extLst>
      <p:ext uri="{BB962C8B-B14F-4D97-AF65-F5344CB8AC3E}">
        <p14:creationId xmlns:p14="http://schemas.microsoft.com/office/powerpoint/2010/main" val="2338830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2B225D-02D5-4776-ADBF-DBF63D4ED0FE}"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B1831-940F-4FE8-B84A-61D0E3B75482}" type="slidenum">
              <a:rPr lang="en-US" smtClean="0"/>
              <a:t>‹#›</a:t>
            </a:fld>
            <a:endParaRPr lang="en-US"/>
          </a:p>
        </p:txBody>
      </p:sp>
    </p:spTree>
    <p:extLst>
      <p:ext uri="{BB962C8B-B14F-4D97-AF65-F5344CB8AC3E}">
        <p14:creationId xmlns:p14="http://schemas.microsoft.com/office/powerpoint/2010/main" val="1550871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2B225D-02D5-4776-ADBF-DBF63D4ED0FE}"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B1831-940F-4FE8-B84A-61D0E3B75482}" type="slidenum">
              <a:rPr lang="en-US" smtClean="0"/>
              <a:t>‹#›</a:t>
            </a:fld>
            <a:endParaRPr lang="en-US"/>
          </a:p>
        </p:txBody>
      </p:sp>
    </p:spTree>
    <p:extLst>
      <p:ext uri="{BB962C8B-B14F-4D97-AF65-F5344CB8AC3E}">
        <p14:creationId xmlns:p14="http://schemas.microsoft.com/office/powerpoint/2010/main" val="318487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2B225D-02D5-4776-ADBF-DBF63D4ED0FE}"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B1831-940F-4FE8-B84A-61D0E3B75482}" type="slidenum">
              <a:rPr lang="en-US" smtClean="0"/>
              <a:t>‹#›</a:t>
            </a:fld>
            <a:endParaRPr lang="en-US"/>
          </a:p>
        </p:txBody>
      </p:sp>
    </p:spTree>
    <p:extLst>
      <p:ext uri="{BB962C8B-B14F-4D97-AF65-F5344CB8AC3E}">
        <p14:creationId xmlns:p14="http://schemas.microsoft.com/office/powerpoint/2010/main" val="221484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2B225D-02D5-4776-ADBF-DBF63D4ED0FE}" type="datetimeFigureOut">
              <a:rPr lang="en-US" smtClean="0"/>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FB1831-940F-4FE8-B84A-61D0E3B75482}" type="slidenum">
              <a:rPr lang="en-US" smtClean="0"/>
              <a:t>‹#›</a:t>
            </a:fld>
            <a:endParaRPr lang="en-US"/>
          </a:p>
        </p:txBody>
      </p:sp>
    </p:spTree>
    <p:extLst>
      <p:ext uri="{BB962C8B-B14F-4D97-AF65-F5344CB8AC3E}">
        <p14:creationId xmlns:p14="http://schemas.microsoft.com/office/powerpoint/2010/main" val="1144464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2B225D-02D5-4776-ADBF-DBF63D4ED0FE}" type="datetimeFigureOut">
              <a:rPr lang="en-US" smtClean="0"/>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FB1831-940F-4FE8-B84A-61D0E3B75482}" type="slidenum">
              <a:rPr lang="en-US" smtClean="0"/>
              <a:t>‹#›</a:t>
            </a:fld>
            <a:endParaRPr lang="en-US"/>
          </a:p>
        </p:txBody>
      </p:sp>
    </p:spTree>
    <p:extLst>
      <p:ext uri="{BB962C8B-B14F-4D97-AF65-F5344CB8AC3E}">
        <p14:creationId xmlns:p14="http://schemas.microsoft.com/office/powerpoint/2010/main" val="185564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B225D-02D5-4776-ADBF-DBF63D4ED0FE}" type="datetimeFigureOut">
              <a:rPr lang="en-US" smtClean="0"/>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FB1831-940F-4FE8-B84A-61D0E3B75482}" type="slidenum">
              <a:rPr lang="en-US" smtClean="0"/>
              <a:t>‹#›</a:t>
            </a:fld>
            <a:endParaRPr lang="en-US"/>
          </a:p>
        </p:txBody>
      </p:sp>
    </p:spTree>
    <p:extLst>
      <p:ext uri="{BB962C8B-B14F-4D97-AF65-F5344CB8AC3E}">
        <p14:creationId xmlns:p14="http://schemas.microsoft.com/office/powerpoint/2010/main" val="200337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2B225D-02D5-4776-ADBF-DBF63D4ED0FE}"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B1831-940F-4FE8-B84A-61D0E3B75482}" type="slidenum">
              <a:rPr lang="en-US" smtClean="0"/>
              <a:t>‹#›</a:t>
            </a:fld>
            <a:endParaRPr lang="en-US"/>
          </a:p>
        </p:txBody>
      </p:sp>
    </p:spTree>
    <p:extLst>
      <p:ext uri="{BB962C8B-B14F-4D97-AF65-F5344CB8AC3E}">
        <p14:creationId xmlns:p14="http://schemas.microsoft.com/office/powerpoint/2010/main" val="4262272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2B225D-02D5-4776-ADBF-DBF63D4ED0FE}"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B1831-940F-4FE8-B84A-61D0E3B75482}" type="slidenum">
              <a:rPr lang="en-US" smtClean="0"/>
              <a:t>‹#›</a:t>
            </a:fld>
            <a:endParaRPr lang="en-US"/>
          </a:p>
        </p:txBody>
      </p:sp>
    </p:spTree>
    <p:extLst>
      <p:ext uri="{BB962C8B-B14F-4D97-AF65-F5344CB8AC3E}">
        <p14:creationId xmlns:p14="http://schemas.microsoft.com/office/powerpoint/2010/main" val="408814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B225D-02D5-4776-ADBF-DBF63D4ED0FE}" type="datetimeFigureOut">
              <a:rPr lang="en-US" smtClean="0"/>
              <a:t>3/6/2017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FB1831-940F-4FE8-B84A-61D0E3B75482}" type="slidenum">
              <a:rPr lang="en-US" smtClean="0"/>
              <a:t>‹#›</a:t>
            </a:fld>
            <a:endParaRPr lang="en-US"/>
          </a:p>
        </p:txBody>
      </p:sp>
    </p:spTree>
    <p:extLst>
      <p:ext uri="{BB962C8B-B14F-4D97-AF65-F5344CB8AC3E}">
        <p14:creationId xmlns:p14="http://schemas.microsoft.com/office/powerpoint/2010/main" val="1211002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schooltube.com/video/10ab73bc9f1d4dc89014/AndrewJackson-TrailofTears/" TargetMode="External"/><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viewpure.com/xfRx6Xz0NBM?start=0&amp;end=0" TargetMode="External"/><Relationship Id="rId2" Type="http://schemas.openxmlformats.org/officeDocument/2006/relationships/image" Target="../media/image5.jpg"/><Relationship Id="rId1" Type="http://schemas.openxmlformats.org/officeDocument/2006/relationships/slideLayout" Target="../slideLayouts/slideLayout4.xml"/><Relationship Id="rId4" Type="http://schemas.openxmlformats.org/officeDocument/2006/relationships/hyperlink" Target="http://viewpure.com/CpEluRvJcjc?start=0&amp;end=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viewpure.com/1hzRZLOQif0?start=0&amp;end=0"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viewpure.com/qgomfO_unH8?start=0&amp;end=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399" y="138547"/>
            <a:ext cx="10515600" cy="875606"/>
          </a:xfrm>
        </p:spPr>
        <p:txBody>
          <a:bodyPr>
            <a:normAutofit/>
          </a:bodyPr>
          <a:lstStyle/>
          <a:p>
            <a:pPr algn="ctr"/>
            <a:r>
              <a:rPr lang="en-US" sz="3100" b="1" u="sng" dirty="0"/>
              <a:t>Chapter 12 -Section 3: Indian Removal</a:t>
            </a:r>
            <a:r>
              <a:rPr lang="en-US" dirty="0"/>
              <a:t/>
            </a:r>
            <a:br>
              <a:rPr lang="en-US" dirty="0"/>
            </a:br>
            <a:endParaRPr lang="en-US" sz="2400"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6502" y="1607127"/>
            <a:ext cx="4583084" cy="4100945"/>
          </a:xfrm>
        </p:spPr>
      </p:pic>
      <p:sp>
        <p:nvSpPr>
          <p:cNvPr id="6" name="Content Placeholder 5"/>
          <p:cNvSpPr>
            <a:spLocks noGrp="1"/>
          </p:cNvSpPr>
          <p:nvPr>
            <p:ph sz="half" idx="2"/>
          </p:nvPr>
        </p:nvSpPr>
        <p:spPr>
          <a:xfrm>
            <a:off x="4754879" y="1014153"/>
            <a:ext cx="7359535" cy="5735782"/>
          </a:xfrm>
        </p:spPr>
        <p:txBody>
          <a:bodyPr/>
          <a:lstStyle/>
          <a:p>
            <a:pPr marL="0" indent="0">
              <a:buNone/>
            </a:pPr>
            <a:r>
              <a:rPr lang="en-US" b="1" u="sng" dirty="0"/>
              <a:t>Tragedy for Native Americans</a:t>
            </a:r>
          </a:p>
          <a:p>
            <a:pPr lvl="0"/>
            <a:r>
              <a:rPr lang="en-US" dirty="0"/>
              <a:t>What key Native American tribes inhabited the Southeast of the US in the early 1800s?</a:t>
            </a:r>
          </a:p>
          <a:p>
            <a:pPr marL="0" indent="0">
              <a:buNone/>
            </a:pPr>
            <a:r>
              <a:rPr lang="en-US" i="1" u="sng" dirty="0">
                <a:solidFill>
                  <a:schemeClr val="accent6"/>
                </a:solidFill>
              </a:rPr>
              <a:t>The Creek, Choctaw, Chickasaw, Cherokee, and Seminole tribes.</a:t>
            </a:r>
            <a:endParaRPr lang="en-US" dirty="0">
              <a:solidFill>
                <a:schemeClr val="accent6"/>
              </a:solidFill>
            </a:endParaRPr>
          </a:p>
          <a:p>
            <a:pPr lvl="0"/>
            <a:r>
              <a:rPr lang="en-US" dirty="0"/>
              <a:t>Why did American settlers want Native American land?</a:t>
            </a:r>
          </a:p>
          <a:p>
            <a:pPr marL="0" indent="0">
              <a:buNone/>
            </a:pPr>
            <a:r>
              <a:rPr lang="en-US" i="1" u="sng" dirty="0">
                <a:solidFill>
                  <a:schemeClr val="accent6"/>
                </a:solidFill>
              </a:rPr>
              <a:t>Their land was fertile and ideal for growing cotton.</a:t>
            </a:r>
            <a:endParaRPr lang="en-US" dirty="0">
              <a:solidFill>
                <a:schemeClr val="accent6"/>
              </a:solidFill>
            </a:endParaRPr>
          </a:p>
          <a:p>
            <a:pPr lvl="0"/>
            <a:r>
              <a:rPr lang="en-US" dirty="0"/>
              <a:t>Where did Jackson set aside land for the Native Americans?</a:t>
            </a:r>
          </a:p>
          <a:p>
            <a:pPr marL="0" indent="0">
              <a:buNone/>
            </a:pPr>
            <a:r>
              <a:rPr lang="en-US" i="1" u="sng" dirty="0">
                <a:solidFill>
                  <a:schemeClr val="accent6"/>
                </a:solidFill>
              </a:rPr>
              <a:t>Beyond the Mississippi  River</a:t>
            </a:r>
            <a:endParaRPr lang="en-US" dirty="0">
              <a:solidFill>
                <a:schemeClr val="accent6"/>
              </a:solidFill>
            </a:endParaRPr>
          </a:p>
          <a:p>
            <a:endParaRPr lang="en-US" u="sng" dirty="0"/>
          </a:p>
          <a:p>
            <a:endParaRPr lang="en-US" dirty="0"/>
          </a:p>
        </p:txBody>
      </p:sp>
    </p:spTree>
    <p:extLst>
      <p:ext uri="{BB962C8B-B14F-4D97-AF65-F5344CB8AC3E}">
        <p14:creationId xmlns:p14="http://schemas.microsoft.com/office/powerpoint/2010/main" val="257714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fade">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fade">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fade">
                                      <p:cBhvr>
                                        <p:cTn id="4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09" y="387293"/>
            <a:ext cx="10515600" cy="593610"/>
          </a:xfrm>
        </p:spPr>
        <p:txBody>
          <a:bodyPr>
            <a:normAutofit/>
          </a:bodyPr>
          <a:lstStyle/>
          <a:p>
            <a:pPr algn="ctr"/>
            <a:r>
              <a:rPr lang="en-US" sz="2400" b="1" u="sng" dirty="0"/>
              <a:t>Chapter 12 -Section 3: Indian Removal</a:t>
            </a:r>
            <a:endParaRPr lang="en-US" sz="2400" b="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8423" y="2299955"/>
            <a:ext cx="3291839" cy="3402677"/>
          </a:xfrm>
        </p:spPr>
      </p:pic>
      <p:sp>
        <p:nvSpPr>
          <p:cNvPr id="4" name="Content Placeholder 3"/>
          <p:cNvSpPr>
            <a:spLocks noGrp="1"/>
          </p:cNvSpPr>
          <p:nvPr>
            <p:ph sz="half" idx="2"/>
          </p:nvPr>
        </p:nvSpPr>
        <p:spPr>
          <a:xfrm>
            <a:off x="3724102" y="919942"/>
            <a:ext cx="8467897" cy="5990705"/>
          </a:xfrm>
        </p:spPr>
        <p:txBody>
          <a:bodyPr>
            <a:normAutofit fontScale="92500" lnSpcReduction="10000"/>
          </a:bodyPr>
          <a:lstStyle/>
          <a:p>
            <a:pPr lvl="0"/>
            <a:r>
              <a:rPr lang="en-US" dirty="0"/>
              <a:t>Explain why most Native Americans did not want to leave their land.</a:t>
            </a:r>
          </a:p>
          <a:p>
            <a:pPr marL="0" indent="0">
              <a:buNone/>
            </a:pPr>
            <a:r>
              <a:rPr lang="en-US" i="1" u="sng" dirty="0">
                <a:solidFill>
                  <a:schemeClr val="accent6"/>
                </a:solidFill>
              </a:rPr>
              <a:t>The Cherokee had started to adapt to the customs of the US in order to preserve their way of life.  They even created a government and a legal system that blended European and Cherokee traditions.  The Choctaw thought they’d be spared because they had  helped the US during the War of 1812</a:t>
            </a:r>
            <a:r>
              <a:rPr lang="en-US" i="1" u="sng" dirty="0"/>
              <a:t>.</a:t>
            </a:r>
            <a:endParaRPr lang="en-US" dirty="0"/>
          </a:p>
          <a:p>
            <a:pPr lvl="0"/>
            <a:r>
              <a:rPr lang="en-US" dirty="0"/>
              <a:t>When Georgia claimed the right to make laws for the Cherokee tribe, the Supreme Court ruled in </a:t>
            </a:r>
            <a:r>
              <a:rPr lang="en-US" i="1" dirty="0"/>
              <a:t>Worcester v. Georgia</a:t>
            </a:r>
            <a:r>
              <a:rPr lang="en-US" dirty="0"/>
              <a:t>  that Georgia’s action were unconstitutional and stated that Native Americans were protected by the US Constitution.  Explain what Jackson did in response to the Court’s ruling.</a:t>
            </a:r>
          </a:p>
          <a:p>
            <a:r>
              <a:rPr lang="en-US" i="1" u="sng" dirty="0">
                <a:solidFill>
                  <a:schemeClr val="accent6"/>
                </a:solidFill>
              </a:rPr>
              <a:t>He refused to enforce the Court’s decision.  In the case of the Cherokees and Georgia Jackson supported states’ rights and said the federal government could not stop Georgia from extending its authority over Cherokee land.</a:t>
            </a:r>
            <a:endParaRPr lang="en-US" dirty="0">
              <a:solidFill>
                <a:schemeClr val="accent6"/>
              </a:solidFill>
            </a:endParaRPr>
          </a:p>
          <a:p>
            <a:endParaRPr lang="en-US" dirty="0"/>
          </a:p>
        </p:txBody>
      </p:sp>
    </p:spTree>
    <p:extLst>
      <p:ext uri="{BB962C8B-B14F-4D97-AF65-F5344CB8AC3E}">
        <p14:creationId xmlns:p14="http://schemas.microsoft.com/office/powerpoint/2010/main" val="285724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circle(in)">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circle(in)">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circle(in)">
                                      <p:cBhvr>
                                        <p:cTn id="3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6"/>
            <a:ext cx="10515600" cy="847898"/>
          </a:xfrm>
        </p:spPr>
        <p:txBody>
          <a:bodyPr>
            <a:normAutofit/>
          </a:bodyPr>
          <a:lstStyle/>
          <a:p>
            <a:pPr algn="ctr"/>
            <a:r>
              <a:rPr lang="en-US" sz="3200" b="1" u="sng" dirty="0"/>
              <a:t>Chapter 12 -Section 3: Indian Removal</a:t>
            </a:r>
            <a:endParaRPr lang="en-US" sz="32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8184" y="2296640"/>
            <a:ext cx="3275216" cy="3288430"/>
          </a:xfrm>
        </p:spPr>
      </p:pic>
      <p:sp>
        <p:nvSpPr>
          <p:cNvPr id="4" name="Content Placeholder 3"/>
          <p:cNvSpPr>
            <a:spLocks noGrp="1"/>
          </p:cNvSpPr>
          <p:nvPr>
            <p:ph sz="half" idx="2"/>
          </p:nvPr>
        </p:nvSpPr>
        <p:spPr>
          <a:xfrm>
            <a:off x="3374967" y="975360"/>
            <a:ext cx="8761615" cy="6029498"/>
          </a:xfrm>
        </p:spPr>
        <p:txBody>
          <a:bodyPr/>
          <a:lstStyle/>
          <a:p>
            <a:pPr lvl="0"/>
            <a:r>
              <a:rPr lang="en-US" sz="3200" dirty="0"/>
              <a:t>Explain what the Indian Removal Act did to Native Americans.</a:t>
            </a:r>
          </a:p>
          <a:p>
            <a:pPr marL="0" indent="0">
              <a:buNone/>
            </a:pPr>
            <a:r>
              <a:rPr lang="en-US" sz="3200" i="1" u="sng" dirty="0">
                <a:solidFill>
                  <a:schemeClr val="accent6"/>
                </a:solidFill>
              </a:rPr>
              <a:t>It forced many Native Americans to move west of the Mississippi River.</a:t>
            </a:r>
          </a:p>
          <a:p>
            <a:r>
              <a:rPr lang="en-US" sz="3200" dirty="0"/>
              <a:t>In 1838, the US Army drove over 15,000 Cherokee westward to the new Indian Territory in present day Oklahoma. Most of this land was desert-like.  The Cherokee traveled hundreds of miles over the course of several months.  Thousands of Cherokee died.  This awful journey became known as </a:t>
            </a:r>
            <a:r>
              <a:rPr lang="en-US" sz="3200" i="1" u="sng" dirty="0">
                <a:solidFill>
                  <a:schemeClr val="accent6"/>
                </a:solidFill>
              </a:rPr>
              <a:t>the Trail of Tears</a:t>
            </a:r>
            <a:r>
              <a:rPr lang="en-US" sz="3200" i="1" u="sng" dirty="0" smtClean="0">
                <a:solidFill>
                  <a:schemeClr val="accent6"/>
                </a:solidFill>
              </a:rPr>
              <a:t>.</a:t>
            </a:r>
          </a:p>
          <a:p>
            <a:r>
              <a:rPr lang="en-US" sz="1600" dirty="0">
                <a:solidFill>
                  <a:schemeClr val="accent6"/>
                </a:solidFill>
                <a:hlinkClick r:id="rId3"/>
              </a:rPr>
              <a:t>http://www.schooltube.com/video/10ab73bc9f1d4dc89014/AndrewJackson-TrailofTears</a:t>
            </a:r>
            <a:r>
              <a:rPr lang="en-US" sz="1600" dirty="0" smtClean="0">
                <a:solidFill>
                  <a:schemeClr val="accent6"/>
                </a:solidFill>
                <a:hlinkClick r:id="rId3"/>
              </a:rPr>
              <a:t>/</a:t>
            </a:r>
            <a:endParaRPr lang="en-US" sz="1600" dirty="0" smtClean="0">
              <a:solidFill>
                <a:schemeClr val="accent6"/>
              </a:solidFill>
            </a:endParaRPr>
          </a:p>
          <a:p>
            <a:endParaRPr lang="en-US" sz="1600" dirty="0">
              <a:solidFill>
                <a:schemeClr val="accent6"/>
              </a:solidFill>
            </a:endParaRPr>
          </a:p>
          <a:p>
            <a:pPr marL="0" indent="0">
              <a:buNone/>
            </a:pPr>
            <a:endParaRPr lang="en-US" dirty="0"/>
          </a:p>
          <a:p>
            <a:endParaRPr lang="en-US" dirty="0"/>
          </a:p>
        </p:txBody>
      </p:sp>
    </p:spTree>
    <p:extLst>
      <p:ext uri="{BB962C8B-B14F-4D97-AF65-F5344CB8AC3E}">
        <p14:creationId xmlns:p14="http://schemas.microsoft.com/office/powerpoint/2010/main" val="55884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Vertic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arn(inVertical)">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arn(inVertical)">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barn(inVertical)">
                                      <p:cBhvr>
                                        <p:cTn id="3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356" y="492587"/>
            <a:ext cx="10515600" cy="615776"/>
          </a:xfrm>
        </p:spPr>
        <p:txBody>
          <a:bodyPr>
            <a:normAutofit/>
          </a:bodyPr>
          <a:lstStyle/>
          <a:p>
            <a:pPr algn="ctr"/>
            <a:r>
              <a:rPr lang="en-US" sz="3200" b="1" u="sng" dirty="0"/>
              <a:t>Chapter 12 -Section 3: Indian Removal</a:t>
            </a:r>
            <a:endParaRPr lang="en-US" sz="32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3182" y="1917469"/>
            <a:ext cx="3755967" cy="3635433"/>
          </a:xfrm>
        </p:spPr>
      </p:pic>
      <p:sp>
        <p:nvSpPr>
          <p:cNvPr id="4" name="Content Placeholder 3"/>
          <p:cNvSpPr>
            <a:spLocks noGrp="1"/>
          </p:cNvSpPr>
          <p:nvPr>
            <p:ph sz="half" idx="2"/>
          </p:nvPr>
        </p:nvSpPr>
        <p:spPr>
          <a:xfrm>
            <a:off x="4056611" y="1108363"/>
            <a:ext cx="8135389" cy="5430982"/>
          </a:xfrm>
        </p:spPr>
        <p:txBody>
          <a:bodyPr/>
          <a:lstStyle/>
          <a:p>
            <a:pPr lvl="0"/>
            <a:endParaRPr lang="en-US" dirty="0"/>
          </a:p>
          <a:p>
            <a:pPr lvl="0"/>
            <a:r>
              <a:rPr lang="en-US" sz="3200" dirty="0"/>
              <a:t>What tribe was forced to leave Florida after two long wars with the US Army?</a:t>
            </a:r>
          </a:p>
          <a:p>
            <a:pPr marL="0" indent="0">
              <a:buNone/>
            </a:pPr>
            <a:r>
              <a:rPr lang="en-US" sz="3200" i="1" u="sng" dirty="0">
                <a:solidFill>
                  <a:schemeClr val="accent6"/>
                </a:solidFill>
              </a:rPr>
              <a:t>The Seminoles.</a:t>
            </a:r>
            <a:r>
              <a:rPr lang="en-US" sz="3200" dirty="0">
                <a:solidFill>
                  <a:schemeClr val="accent6"/>
                </a:solidFill>
              </a:rPr>
              <a:t> </a:t>
            </a:r>
          </a:p>
          <a:p>
            <a:pPr marL="0" indent="0">
              <a:buNone/>
            </a:pPr>
            <a:endParaRPr lang="en-US" sz="3200" dirty="0">
              <a:solidFill>
                <a:schemeClr val="accent6"/>
              </a:solidFill>
            </a:endParaRPr>
          </a:p>
          <a:p>
            <a:r>
              <a:rPr lang="en-US" sz="3200" dirty="0">
                <a:solidFill>
                  <a:schemeClr val="accent6"/>
                </a:solidFill>
              </a:rPr>
              <a:t>The </a:t>
            </a:r>
            <a:r>
              <a:rPr lang="en-US" sz="3200" i="1" u="sng" dirty="0">
                <a:solidFill>
                  <a:schemeClr val="accent6"/>
                </a:solidFill>
              </a:rPr>
              <a:t>Sauk</a:t>
            </a:r>
            <a:r>
              <a:rPr lang="en-US" sz="3200" dirty="0">
                <a:solidFill>
                  <a:schemeClr val="accent6"/>
                </a:solidFill>
              </a:rPr>
              <a:t>  </a:t>
            </a:r>
            <a:r>
              <a:rPr lang="en-US" sz="3200" dirty="0"/>
              <a:t>and</a:t>
            </a:r>
            <a:r>
              <a:rPr lang="en-US" sz="3200" dirty="0">
                <a:solidFill>
                  <a:schemeClr val="accent6"/>
                </a:solidFill>
              </a:rPr>
              <a:t> </a:t>
            </a:r>
            <a:r>
              <a:rPr lang="en-US" sz="3200" i="1" u="sng" dirty="0">
                <a:solidFill>
                  <a:schemeClr val="accent6"/>
                </a:solidFill>
              </a:rPr>
              <a:t>Fox</a:t>
            </a:r>
            <a:r>
              <a:rPr lang="en-US" sz="3200" dirty="0">
                <a:solidFill>
                  <a:schemeClr val="accent6"/>
                </a:solidFill>
              </a:rPr>
              <a:t> </a:t>
            </a:r>
            <a:r>
              <a:rPr lang="en-US" sz="3200" dirty="0"/>
              <a:t>tribes from Illinois, led by a brave warrior called </a:t>
            </a:r>
            <a:r>
              <a:rPr lang="en-US" sz="3200" i="1" u="sng" dirty="0">
                <a:solidFill>
                  <a:schemeClr val="accent6"/>
                </a:solidFill>
              </a:rPr>
              <a:t>Black Hawk</a:t>
            </a:r>
            <a:r>
              <a:rPr lang="en-US" sz="3200" dirty="0">
                <a:solidFill>
                  <a:schemeClr val="accent6"/>
                </a:solidFill>
              </a:rPr>
              <a:t> </a:t>
            </a:r>
            <a:r>
              <a:rPr lang="en-US" sz="3200" dirty="0"/>
              <a:t>fought against US Army troops  and volunteer militia.  Black Hawk and his warriors were defeated at the </a:t>
            </a:r>
            <a:r>
              <a:rPr lang="en-US" sz="3200" u="sng" dirty="0">
                <a:solidFill>
                  <a:schemeClr val="accent6"/>
                </a:solidFill>
              </a:rPr>
              <a:t>Battle of Bad Axe.  Black Hawk surrendered and </a:t>
            </a:r>
            <a:r>
              <a:rPr lang="en-US" sz="3200" i="1" u="sng" dirty="0">
                <a:solidFill>
                  <a:schemeClr val="accent6"/>
                </a:solidFill>
              </a:rPr>
              <a:t>the Native American resistance collapsed.</a:t>
            </a:r>
            <a:endParaRPr lang="en-US" sz="3200" dirty="0">
              <a:solidFill>
                <a:schemeClr val="accent6"/>
              </a:solidFill>
            </a:endParaRPr>
          </a:p>
          <a:p>
            <a:pPr marL="0" indent="0">
              <a:buNone/>
            </a:pPr>
            <a:endParaRPr lang="en-US" dirty="0">
              <a:solidFill>
                <a:schemeClr val="accent6"/>
              </a:solidFill>
            </a:endParaRPr>
          </a:p>
          <a:p>
            <a:endParaRPr lang="en-US" dirty="0"/>
          </a:p>
        </p:txBody>
      </p:sp>
    </p:spTree>
    <p:extLst>
      <p:ext uri="{BB962C8B-B14F-4D97-AF65-F5344CB8AC3E}">
        <p14:creationId xmlns:p14="http://schemas.microsoft.com/office/powerpoint/2010/main" val="128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808" y="226580"/>
            <a:ext cx="10034847" cy="560359"/>
          </a:xfrm>
        </p:spPr>
        <p:txBody>
          <a:bodyPr>
            <a:normAutofit/>
          </a:bodyPr>
          <a:lstStyle/>
          <a:p>
            <a:pPr algn="ctr"/>
            <a:r>
              <a:rPr lang="en-US" sz="3200" b="1" u="sng" dirty="0"/>
              <a:t>Chapter 12 – Section 3: Martin Van Buren and Hard Times</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058401" y="103111"/>
            <a:ext cx="2078182" cy="2063086"/>
          </a:xfrm>
        </p:spPr>
      </p:pic>
      <p:sp>
        <p:nvSpPr>
          <p:cNvPr id="4" name="Content Placeholder 3"/>
          <p:cNvSpPr>
            <a:spLocks noGrp="1"/>
          </p:cNvSpPr>
          <p:nvPr>
            <p:ph sz="half" idx="2"/>
          </p:nvPr>
        </p:nvSpPr>
        <p:spPr>
          <a:xfrm>
            <a:off x="-72043" y="1052947"/>
            <a:ext cx="12208626" cy="5702531"/>
          </a:xfrm>
        </p:spPr>
        <p:txBody>
          <a:bodyPr>
            <a:normAutofit fontScale="85000" lnSpcReduction="20000"/>
          </a:bodyPr>
          <a:lstStyle/>
          <a:p>
            <a:pPr marL="0" indent="0">
              <a:buNone/>
            </a:pPr>
            <a:r>
              <a:rPr lang="en-US" sz="3200" b="1" u="sng" dirty="0"/>
              <a:t>Martin Van Buren and Hard </a:t>
            </a:r>
            <a:r>
              <a:rPr lang="en-US" sz="3200" b="1" u="sng" dirty="0" smtClean="0"/>
              <a:t>Times</a:t>
            </a:r>
            <a:r>
              <a:rPr lang="en-US" sz="3200" dirty="0"/>
              <a:t> </a:t>
            </a:r>
            <a:r>
              <a:rPr lang="en-US" sz="1600" dirty="0">
                <a:hlinkClick r:id="rId3"/>
              </a:rPr>
              <a:t>http://</a:t>
            </a:r>
            <a:r>
              <a:rPr lang="en-US" sz="1600" dirty="0" smtClean="0">
                <a:hlinkClick r:id="rId3"/>
              </a:rPr>
              <a:t>viewpure.com/xfRx6Xz0NBM?start=0&amp;end=0</a:t>
            </a:r>
            <a:endParaRPr lang="en-US" sz="1600" dirty="0" smtClean="0"/>
          </a:p>
          <a:p>
            <a:pPr marL="0" indent="0">
              <a:buNone/>
            </a:pPr>
            <a:r>
              <a:rPr lang="en-US" sz="1400" dirty="0" smtClean="0"/>
              <a:t>     </a:t>
            </a:r>
            <a:r>
              <a:rPr lang="en-US" sz="1600" dirty="0" smtClean="0">
                <a:hlinkClick r:id="rId4"/>
              </a:rPr>
              <a:t>http</a:t>
            </a:r>
            <a:r>
              <a:rPr lang="en-US" sz="1600" dirty="0">
                <a:hlinkClick r:id="rId4"/>
              </a:rPr>
              <a:t>://</a:t>
            </a:r>
            <a:r>
              <a:rPr lang="en-US" sz="1600" dirty="0" smtClean="0">
                <a:hlinkClick r:id="rId4"/>
              </a:rPr>
              <a:t>viewpure.com/CpEluRvJcjc?start=0&amp;end=0</a:t>
            </a:r>
            <a:endParaRPr lang="en-US" sz="1600" dirty="0" smtClean="0"/>
          </a:p>
          <a:p>
            <a:pPr marL="0" indent="0">
              <a:buNone/>
            </a:pPr>
            <a:endParaRPr lang="en-US" sz="1600" b="1" u="sng" dirty="0"/>
          </a:p>
          <a:p>
            <a:pPr lvl="0"/>
            <a:r>
              <a:rPr lang="en-US" sz="3200" dirty="0"/>
              <a:t>Explain what happened during the Panic of 1837.</a:t>
            </a:r>
          </a:p>
          <a:p>
            <a:r>
              <a:rPr lang="en-US" sz="3200" i="1" u="sng" dirty="0">
                <a:solidFill>
                  <a:schemeClr val="accent1"/>
                </a:solidFill>
              </a:rPr>
              <a:t>After the BUS closed, state banks could lend money without limit. To meet the demands of all these new loans, state banks printed more and more money.  Often the paper money was not backed by silver or gold.  Jackson had ordered that anyone buying public land had to pay for it with gold or silver, so many land speculators began rushing to state banks to exchange their paper money for gold and silver.  Many banks did not have the gold and silver to back all the paper money that was in circulation, so many were forced to close.</a:t>
            </a:r>
            <a:endParaRPr lang="en-US" sz="3200" dirty="0">
              <a:solidFill>
                <a:schemeClr val="accent1"/>
              </a:solidFill>
            </a:endParaRPr>
          </a:p>
          <a:p>
            <a:pPr lvl="0"/>
            <a:r>
              <a:rPr lang="en-US" sz="3200" dirty="0"/>
              <a:t>The US plunged into an economic depression that lasted three years.  Why did many Americans blame Martin Van Buren and his policies for the economic depression? </a:t>
            </a:r>
          </a:p>
          <a:p>
            <a:r>
              <a:rPr lang="en-US" sz="3200" i="1" u="sng" dirty="0">
                <a:solidFill>
                  <a:schemeClr val="accent1"/>
                </a:solidFill>
              </a:rPr>
              <a:t>Van Buren believed in laissez faire and felt the government should play a small role in the economy.  So he did very little and as the depression wore on, he became more and more unpopular.</a:t>
            </a:r>
            <a:endParaRPr lang="en-US" sz="3200" dirty="0">
              <a:solidFill>
                <a:schemeClr val="accent1"/>
              </a:solidFill>
            </a:endParaRPr>
          </a:p>
          <a:p>
            <a:endParaRPr lang="en-US" u="sng" dirty="0">
              <a:solidFill>
                <a:schemeClr val="accent1">
                  <a:lumMod val="75000"/>
                </a:schemeClr>
              </a:solidFill>
            </a:endParaRPr>
          </a:p>
          <a:p>
            <a:endParaRPr lang="en-US" dirty="0"/>
          </a:p>
        </p:txBody>
      </p:sp>
    </p:spTree>
    <p:extLst>
      <p:ext uri="{BB962C8B-B14F-4D97-AF65-F5344CB8AC3E}">
        <p14:creationId xmlns:p14="http://schemas.microsoft.com/office/powerpoint/2010/main" val="119508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dow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down)">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wipe(down)">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wipe(down)">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wipe(down)">
                                      <p:cBhvr>
                                        <p:cTn id="4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404" y="274320"/>
            <a:ext cx="10515600" cy="351905"/>
          </a:xfrm>
        </p:spPr>
        <p:txBody>
          <a:bodyPr>
            <a:normAutofit fontScale="90000"/>
          </a:bodyPr>
          <a:lstStyle/>
          <a:p>
            <a:r>
              <a:rPr lang="en-US" sz="3100" b="1" u="sng" dirty="0"/>
              <a:t/>
            </a:r>
            <a:br>
              <a:rPr lang="en-US" sz="3100" b="1" u="sng" dirty="0"/>
            </a:br>
            <a:r>
              <a:rPr lang="en-US" sz="3100" b="1" u="sng" dirty="0" smtClean="0"/>
              <a:t>Chapter </a:t>
            </a:r>
            <a:r>
              <a:rPr lang="en-US" sz="3100" b="1" u="sng" dirty="0"/>
              <a:t>12- Section 3: Campaigns of </a:t>
            </a:r>
            <a:r>
              <a:rPr lang="en-US" sz="3100" b="1" u="sng" dirty="0"/>
              <a:t>1840 </a:t>
            </a:r>
            <a:r>
              <a:rPr lang="en-US" sz="3100" b="1" u="sng" dirty="0" smtClean="0"/>
              <a:t>   </a:t>
            </a:r>
            <a:r>
              <a:rPr lang="en-US" sz="1800" b="1" u="sng" dirty="0" smtClean="0">
                <a:hlinkClick r:id="rId2"/>
              </a:rPr>
              <a:t>http</a:t>
            </a:r>
            <a:r>
              <a:rPr lang="en-US" sz="1800" b="1" u="sng" dirty="0">
                <a:hlinkClick r:id="rId2"/>
              </a:rPr>
              <a:t>://</a:t>
            </a:r>
            <a:r>
              <a:rPr lang="en-US" sz="1800" b="1" u="sng" dirty="0" smtClean="0">
                <a:hlinkClick r:id="rId2"/>
              </a:rPr>
              <a:t>viewpure.com/1hzRZLOQif0?start=0&amp;end=0</a:t>
            </a:r>
            <a:r>
              <a:rPr lang="en-US" sz="1800" b="1" u="sng" dirty="0" smtClean="0"/>
              <a:t> </a:t>
            </a:r>
            <a:r>
              <a:rPr lang="en-US" dirty="0"/>
              <a:t/>
            </a:r>
            <a:br>
              <a:rPr lang="en-US" dirty="0"/>
            </a:b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01782" y="2227347"/>
            <a:ext cx="2180066" cy="2329520"/>
          </a:xfrm>
        </p:spPr>
      </p:pic>
      <p:sp>
        <p:nvSpPr>
          <p:cNvPr id="4" name="Content Placeholder 3"/>
          <p:cNvSpPr>
            <a:spLocks noGrp="1"/>
          </p:cNvSpPr>
          <p:nvPr>
            <p:ph sz="half" idx="2"/>
          </p:nvPr>
        </p:nvSpPr>
        <p:spPr>
          <a:xfrm>
            <a:off x="2837411" y="703811"/>
            <a:ext cx="9354589" cy="6077211"/>
          </a:xfrm>
        </p:spPr>
        <p:txBody>
          <a:bodyPr>
            <a:normAutofit fontScale="92500" lnSpcReduction="20000"/>
          </a:bodyPr>
          <a:lstStyle/>
          <a:p>
            <a:pPr lvl="0"/>
            <a:r>
              <a:rPr lang="en-US" dirty="0"/>
              <a:t>Who were the candidates for President in the Election of 1840?</a:t>
            </a:r>
          </a:p>
          <a:p>
            <a:pPr marL="0" indent="0">
              <a:buNone/>
            </a:pPr>
            <a:r>
              <a:rPr lang="en-US" b="1" dirty="0"/>
              <a:t>Democrats</a:t>
            </a:r>
            <a:r>
              <a:rPr lang="en-US" dirty="0"/>
              <a:t>: </a:t>
            </a:r>
            <a:r>
              <a:rPr lang="en-US" i="1" u="sng" dirty="0">
                <a:solidFill>
                  <a:schemeClr val="accent1">
                    <a:lumMod val="75000"/>
                  </a:schemeClr>
                </a:solidFill>
              </a:rPr>
              <a:t>Martin Van Buren</a:t>
            </a:r>
            <a:r>
              <a:rPr lang="en-US" dirty="0">
                <a:solidFill>
                  <a:schemeClr val="accent1">
                    <a:lumMod val="75000"/>
                  </a:schemeClr>
                </a:solidFill>
              </a:rPr>
              <a:t>    </a:t>
            </a:r>
            <a:r>
              <a:rPr lang="en-US" b="1" dirty="0"/>
              <a:t>Whigs</a:t>
            </a:r>
            <a:r>
              <a:rPr lang="en-US" dirty="0"/>
              <a:t>: </a:t>
            </a:r>
            <a:r>
              <a:rPr lang="en-US" i="1" u="sng" dirty="0">
                <a:solidFill>
                  <a:schemeClr val="accent1">
                    <a:lumMod val="75000"/>
                  </a:schemeClr>
                </a:solidFill>
              </a:rPr>
              <a:t>William Henry Harrison</a:t>
            </a:r>
            <a:endParaRPr lang="en-US" dirty="0">
              <a:solidFill>
                <a:schemeClr val="accent1">
                  <a:lumMod val="75000"/>
                </a:schemeClr>
              </a:solidFill>
            </a:endParaRPr>
          </a:p>
          <a:p>
            <a:pPr lvl="0"/>
            <a:r>
              <a:rPr lang="en-US" dirty="0"/>
              <a:t>How did the Whigs try to appeal to voters when they presented Harrison as their candidate for President?</a:t>
            </a:r>
          </a:p>
          <a:p>
            <a:pPr marL="0" indent="0">
              <a:buNone/>
            </a:pPr>
            <a:r>
              <a:rPr lang="en-US" i="1" u="sng" dirty="0">
                <a:solidFill>
                  <a:schemeClr val="accent1"/>
                </a:solidFill>
              </a:rPr>
              <a:t>They focused on his war record and created an image for him as a “man of the people”.  They boasted he was born in a log cabin and presented him </a:t>
            </a:r>
            <a:r>
              <a:rPr lang="en-US" i="1" u="sng" dirty="0" smtClean="0">
                <a:solidFill>
                  <a:schemeClr val="accent1"/>
                </a:solidFill>
              </a:rPr>
              <a:t>as a humble </a:t>
            </a:r>
            <a:r>
              <a:rPr lang="en-US" i="1" u="sng" dirty="0">
                <a:solidFill>
                  <a:schemeClr val="accent1"/>
                </a:solidFill>
              </a:rPr>
              <a:t>farmer, when he was actually rich and well-educated</a:t>
            </a:r>
            <a:r>
              <a:rPr lang="en-US" i="1" u="sng" dirty="0" smtClean="0">
                <a:solidFill>
                  <a:schemeClr val="accent1"/>
                </a:solidFill>
              </a:rPr>
              <a:t>.</a:t>
            </a:r>
            <a:endParaRPr lang="en-US" dirty="0">
              <a:solidFill>
                <a:schemeClr val="accent1"/>
              </a:solidFill>
            </a:endParaRPr>
          </a:p>
          <a:p>
            <a:pPr lvl="0"/>
            <a:r>
              <a:rPr lang="en-US" dirty="0"/>
              <a:t>Explain how the campaigns of 1840 reflected a new sort of politics?</a:t>
            </a:r>
          </a:p>
          <a:p>
            <a:pPr marL="0" indent="0">
              <a:buNone/>
            </a:pPr>
            <a:r>
              <a:rPr lang="en-US" i="1" u="sng" dirty="0">
                <a:solidFill>
                  <a:schemeClr val="accent1"/>
                </a:solidFill>
              </a:rPr>
              <a:t>Both parties competed for votes with rallies, banquets, and entertainment.  They also used mudslinging, which is name-calling, half-truths and lies to win </a:t>
            </a:r>
            <a:r>
              <a:rPr lang="en-US" i="1" u="sng" dirty="0" smtClean="0">
                <a:solidFill>
                  <a:schemeClr val="accent1"/>
                </a:solidFill>
              </a:rPr>
              <a:t>votes.</a:t>
            </a:r>
          </a:p>
          <a:p>
            <a:r>
              <a:rPr lang="en-US" dirty="0" smtClean="0"/>
              <a:t>Explain </a:t>
            </a:r>
            <a:r>
              <a:rPr lang="en-US" dirty="0"/>
              <a:t>how the campaigns of 1840 reflected a new sort of politics?</a:t>
            </a:r>
          </a:p>
          <a:p>
            <a:pPr marL="0" indent="0">
              <a:buNone/>
            </a:pPr>
            <a:r>
              <a:rPr lang="en-US" i="1" u="sng" dirty="0">
                <a:solidFill>
                  <a:schemeClr val="accent1"/>
                </a:solidFill>
              </a:rPr>
              <a:t>Both parties competed for votes with rallies, banquets, and entertainment.  They also used mudslinging, which is name-calling, half-truths and lies to win votes</a:t>
            </a:r>
            <a:endParaRPr lang="en-US" dirty="0">
              <a:solidFill>
                <a:schemeClr val="accent1"/>
              </a:solidFill>
            </a:endParaRPr>
          </a:p>
        </p:txBody>
      </p:sp>
    </p:spTree>
    <p:extLst>
      <p:ext uri="{BB962C8B-B14F-4D97-AF65-F5344CB8AC3E}">
        <p14:creationId xmlns:p14="http://schemas.microsoft.com/office/powerpoint/2010/main" val="110745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circle(in)">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circle(in)">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circle(in)">
                                      <p:cBhvr>
                                        <p:cTn id="32" dur="20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circle(in)">
                                      <p:cBhvr>
                                        <p:cTn id="37" dur="2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circle(in)">
                                      <p:cBhvr>
                                        <p:cTn id="42" dur="20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circle(in)">
                                      <p:cBhvr>
                                        <p:cTn id="47" dur="2000"/>
                                        <p:tgtEl>
                                          <p:spTgt spid="4">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circle(in)">
                                      <p:cBhvr>
                                        <p:cTn id="52"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21"/>
            <a:ext cx="10515600" cy="615142"/>
          </a:xfrm>
        </p:spPr>
        <p:txBody>
          <a:bodyPr>
            <a:normAutofit/>
          </a:bodyPr>
          <a:lstStyle/>
          <a:p>
            <a:pPr algn="ctr"/>
            <a:r>
              <a:rPr lang="en-US" sz="3200" b="1" u="sng" dirty="0"/>
              <a:t>Chapter 12 – Section 3: Campaigns of 1840</a:t>
            </a:r>
          </a:p>
        </p:txBody>
      </p:sp>
      <p:sp>
        <p:nvSpPr>
          <p:cNvPr id="5" name="Content Placeholder 4"/>
          <p:cNvSpPr>
            <a:spLocks noGrp="1"/>
          </p:cNvSpPr>
          <p:nvPr>
            <p:ph idx="1"/>
          </p:nvPr>
        </p:nvSpPr>
        <p:spPr>
          <a:xfrm>
            <a:off x="0" y="809106"/>
            <a:ext cx="11869881" cy="5968538"/>
          </a:xfrm>
        </p:spPr>
        <p:txBody>
          <a:bodyPr>
            <a:normAutofit fontScale="92500" lnSpcReduction="10000"/>
          </a:bodyPr>
          <a:lstStyle/>
          <a:p>
            <a:r>
              <a:rPr lang="en-US" sz="3200" dirty="0"/>
              <a:t>Who won the presidential election? </a:t>
            </a:r>
            <a:r>
              <a:rPr lang="en-US" sz="3200" i="1" u="sng" dirty="0">
                <a:solidFill>
                  <a:schemeClr val="accent1">
                    <a:lumMod val="75000"/>
                  </a:schemeClr>
                </a:solidFill>
              </a:rPr>
              <a:t>Harrison won.</a:t>
            </a:r>
          </a:p>
          <a:p>
            <a:pPr lvl="0"/>
            <a:r>
              <a:rPr lang="en-US" sz="3200" dirty="0"/>
              <a:t>What did the Whigs’  program for the running of the government include?</a:t>
            </a:r>
          </a:p>
          <a:p>
            <a:r>
              <a:rPr lang="en-US" sz="3200" i="1" u="sng" dirty="0">
                <a:solidFill>
                  <a:schemeClr val="accent1">
                    <a:lumMod val="75000"/>
                  </a:schemeClr>
                </a:solidFill>
              </a:rPr>
              <a:t>Creating a new BUS, improving roads and canals, and demanding a high tariff.</a:t>
            </a:r>
            <a:endParaRPr lang="en-US" sz="3200" dirty="0">
              <a:solidFill>
                <a:schemeClr val="accent1">
                  <a:lumMod val="75000"/>
                </a:schemeClr>
              </a:solidFill>
            </a:endParaRPr>
          </a:p>
          <a:p>
            <a:pPr lvl="0"/>
            <a:r>
              <a:rPr lang="en-US" sz="3200" dirty="0"/>
              <a:t>Why were the Whigs’ hopes for the government dashed?</a:t>
            </a:r>
          </a:p>
          <a:p>
            <a:r>
              <a:rPr lang="en-US" sz="3200" i="1" u="sng" dirty="0">
                <a:solidFill>
                  <a:schemeClr val="accent1">
                    <a:lumMod val="75000"/>
                  </a:schemeClr>
                </a:solidFill>
              </a:rPr>
              <a:t>Harrison dies of pneumonia within a month of taking office.</a:t>
            </a:r>
            <a:endParaRPr lang="en-US" sz="3200" dirty="0">
              <a:solidFill>
                <a:schemeClr val="accent1">
                  <a:lumMod val="75000"/>
                </a:schemeClr>
              </a:solidFill>
            </a:endParaRPr>
          </a:p>
          <a:p>
            <a:pPr lvl="0"/>
            <a:r>
              <a:rPr lang="en-US" sz="3200" dirty="0"/>
              <a:t>Who became President when Harrison died within a month of taking office?  Explain how the new President failed to live up to Whig expectations</a:t>
            </a:r>
            <a:r>
              <a:rPr lang="en-US" sz="3200" dirty="0"/>
              <a:t>? </a:t>
            </a:r>
            <a:r>
              <a:rPr lang="en-US" sz="1900" dirty="0">
                <a:hlinkClick r:id="rId2"/>
              </a:rPr>
              <a:t>http</a:t>
            </a:r>
            <a:r>
              <a:rPr lang="en-US" sz="1900">
                <a:hlinkClick r:id="rId2"/>
              </a:rPr>
              <a:t>://</a:t>
            </a:r>
            <a:r>
              <a:rPr lang="en-US" sz="1900" smtClean="0">
                <a:hlinkClick r:id="rId2"/>
              </a:rPr>
              <a:t>viewpure.com/qgomfO_unH8?start=0&amp;end=0</a:t>
            </a:r>
            <a:r>
              <a:rPr lang="en-US" sz="1900" smtClean="0"/>
              <a:t> </a:t>
            </a:r>
            <a:endParaRPr lang="en-US" sz="1900" dirty="0"/>
          </a:p>
          <a:p>
            <a:pPr marL="0" indent="0">
              <a:buNone/>
            </a:pPr>
            <a:r>
              <a:rPr lang="en-US" sz="3200" i="1" u="sng" dirty="0">
                <a:solidFill>
                  <a:schemeClr val="accent1">
                    <a:lumMod val="75000"/>
                  </a:schemeClr>
                </a:solidFill>
              </a:rPr>
              <a:t>John Tyler becomes President and as a former Democrat he opposed some of the Whig plans for developing the economy. For example, he vetoed the bill to recharter the BUS.  His Cabinet resigned and the Whigs threw him out of the party.</a:t>
            </a:r>
            <a:endParaRPr lang="en-US" sz="3200" dirty="0">
              <a:solidFill>
                <a:schemeClr val="accent1">
                  <a:lumMod val="75000"/>
                </a:schemeClr>
              </a:solidFill>
            </a:endParaRPr>
          </a:p>
          <a:p>
            <a:endParaRPr lang="en-US" sz="3200" dirty="0"/>
          </a:p>
          <a:p>
            <a:endParaRPr lang="en-US" dirty="0"/>
          </a:p>
        </p:txBody>
      </p:sp>
    </p:spTree>
    <p:extLst>
      <p:ext uri="{BB962C8B-B14F-4D97-AF65-F5344CB8AC3E}">
        <p14:creationId xmlns:p14="http://schemas.microsoft.com/office/powerpoint/2010/main" val="78433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dow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dow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down)">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wipe(down)">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wipe(down)">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wipe(down)">
                                      <p:cBhvr>
                                        <p:cTn id="4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929</Words>
  <Application>Microsoft Office PowerPoint</Application>
  <PresentationFormat>Custom</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Chapter 12 -Section 3: Indian Removal </vt:lpstr>
      <vt:lpstr>Chapter 12 -Section 3: Indian Removal</vt:lpstr>
      <vt:lpstr>Chapter 12 -Section 3: Indian Removal</vt:lpstr>
      <vt:lpstr>Chapter 12 -Section 3: Indian Removal</vt:lpstr>
      <vt:lpstr>Chapter 12 – Section 3: Martin Van Buren and Hard Times</vt:lpstr>
      <vt:lpstr> Chapter 12- Section 3: Campaigns of 1840    http://viewpure.com/1hzRZLOQif0?start=0&amp;end=0  </vt:lpstr>
      <vt:lpstr>Chapter 12 – Section 3: Campaigns of 1840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12 -Section 3: Indian Removal, Martin Van Buren, Campaigns of 1840</dc:title>
  <dc:creator>Moira Largiader</dc:creator>
  <cp:lastModifiedBy>Little Silver Schools</cp:lastModifiedBy>
  <cp:revision>16</cp:revision>
  <dcterms:created xsi:type="dcterms:W3CDTF">2017-03-04T21:39:54Z</dcterms:created>
  <dcterms:modified xsi:type="dcterms:W3CDTF">2017-03-06T22:22:52Z</dcterms:modified>
</cp:coreProperties>
</file>